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22"/>
  </p:notesMasterIdLst>
  <p:handoutMasterIdLst>
    <p:handoutMasterId r:id="rId23"/>
  </p:handoutMasterIdLst>
  <p:sldIdLst>
    <p:sldId id="378" r:id="rId6"/>
    <p:sldId id="396" r:id="rId7"/>
    <p:sldId id="397" r:id="rId8"/>
    <p:sldId id="258" r:id="rId9"/>
    <p:sldId id="264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394" r:id="rId18"/>
    <p:sldId id="400" r:id="rId19"/>
    <p:sldId id="399" r:id="rId20"/>
    <p:sldId id="3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0031A1"/>
    <a:srgbClr val="EAF1FC"/>
    <a:srgbClr val="A9AABC"/>
    <a:srgbClr val="00535C"/>
    <a:srgbClr val="3366CC"/>
    <a:srgbClr val="03658B"/>
    <a:srgbClr val="63666A"/>
    <a:srgbClr val="0032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1A5AA-F776-FB49-91CE-BFCD61A91A4D}" v="34" dt="2025-03-07T01:00:40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/>
    <p:restoredTop sz="94694"/>
  </p:normalViewPr>
  <p:slideViewPr>
    <p:cSldViewPr snapToGrid="0">
      <p:cViewPr varScale="1">
        <p:scale>
          <a:sx n="121" d="100"/>
          <a:sy n="121" d="100"/>
        </p:scale>
        <p:origin x="1192" y="176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/ Summ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3200620-C14F-D9DD-715D-EA3F97FE3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9575" y="6521426"/>
            <a:ext cx="3572850" cy="2755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CUI//SP-[ENTER SUBCATEGORY]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581C9B-5D3B-7A3E-5408-DF441556A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 dirty="0"/>
              <a:t>Click to edit Level 1 bullet</a:t>
            </a:r>
          </a:p>
          <a:p>
            <a:pPr lvl="0"/>
            <a:r>
              <a:rPr lang="en-US" dirty="0"/>
              <a:t>Additional Level 1 bullet 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34FBE1-59FE-ABC9-C743-D0120452FB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slide</a:t>
            </a:r>
            <a:br>
              <a:rPr lang="en-US" dirty="0"/>
            </a:br>
            <a:r>
              <a:rPr lang="en-US" dirty="0"/>
              <a:t>Title can be two lines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7B3D81D-7FF8-03CC-2243-06A49AE4C0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1854" y="144463"/>
            <a:ext cx="4588292" cy="2755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CUI//SP-[ENTER SUBCATEGORY]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513964-0EBD-1509-07A6-3C175555820A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6F80B2-3E36-68EA-C7E0-3FAB5CAE440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3564F116-1AD3-0FAB-B292-3E44057EFD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7977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w/ Summ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770964" y="6515434"/>
            <a:ext cx="286498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LLNL-PRES-2003359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  <p:sldLayoutId id="21474837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770964" y="6515434"/>
            <a:ext cx="286498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lc-gitlab-admin@llnl.gov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lab.com/ee/user/gitlab_duo/#summary-of-all-gitlab-duo-features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c-gitlab-admin@llnl.gov" TargetMode="External"/><Relationship Id="rId2" Type="http://schemas.openxmlformats.org/officeDocument/2006/relationships/hyperlink" Target="https://hpc.llnl.gov/technical-bulletins/bulletin-576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andbook.gitlab.com/handbook/engineering/architecture/design-documents/custom_model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itlab.com/ee/editor_extensions/#available-extensions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4A42B7-A293-E1D2-BFAC-21F710305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2176A8-BE07-CB51-14F7-F65A92F2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John Consolati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E48297-46D6-1DB3-1066-7312E5751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March 13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E2C4C41-7283-C16B-135F-97B0E3659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LC User Meeting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A75D9F-B3EA-4508-C4F9-9D63CDF62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Duo: AI for GitLab</a:t>
            </a:r>
          </a:p>
        </p:txBody>
      </p:sp>
    </p:spTree>
    <p:extLst>
      <p:ext uri="{BB962C8B-B14F-4D97-AF65-F5344CB8AC3E}">
        <p14:creationId xmlns:p14="http://schemas.microsoft.com/office/powerpoint/2010/main" val="10108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CF61A-4DE1-6FF9-4DCF-BEA6D347A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406355-FB30-65DE-F0FB-83AE358E6F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BE510E-F7A3-7F6A-E022-CAC56744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IDE – Example Workflow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91B10D-2C7B-ABEB-2711-DEFBA90FEB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4BED57-9943-01E0-A3C9-5114A2C5A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31" y="1114710"/>
            <a:ext cx="6403937" cy="5307962"/>
          </a:xfrm>
        </p:spPr>
      </p:pic>
    </p:spTree>
    <p:extLst>
      <p:ext uri="{BB962C8B-B14F-4D97-AF65-F5344CB8AC3E}">
        <p14:creationId xmlns:p14="http://schemas.microsoft.com/office/powerpoint/2010/main" val="37264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4284DB-ED3A-8AF7-8A82-516F250E7E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BADBF-5D45-C28B-12EB-0C7BD88BF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Duo chat also available on the GitLab web UI with the same capabilities </a:t>
            </a:r>
          </a:p>
          <a:p>
            <a:pPr lvl="1"/>
            <a:r>
              <a:rPr lang="en-US" dirty="0"/>
              <a:t>Chat sessions will carry over between the web and your IDE</a:t>
            </a:r>
          </a:p>
          <a:p>
            <a:r>
              <a:rPr lang="en-US" dirty="0"/>
              <a:t>The web IDE within GitLab (</a:t>
            </a:r>
            <a:r>
              <a:rPr lang="en-US" dirty="0" err="1"/>
              <a:t>VSCode</a:t>
            </a:r>
            <a:r>
              <a:rPr lang="en-US" dirty="0"/>
              <a:t>) also supports Duo in a similar fashion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AA2C90-6181-1218-CD9F-BB36C513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UI / IDE Integration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20E6D-393B-99FF-8B3A-D8AFFAA1C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F1F21-59BA-BB09-D30A-A7C8AA8D2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B049D-44B1-CE15-5034-1E53AC198F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C707CE0-2721-0CED-802A-CD8637159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82" y="1128778"/>
            <a:ext cx="6801036" cy="518588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D98F7F-5480-5B61-6E9F-656F570D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UI - Example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E95795-E11C-343B-C505-A46B321587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7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53E474-1FDE-4A12-3528-3A0A16B70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Combinatorial problem of model support, model accuracy, cost, security, and hardware availability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D0B24C-C03E-3238-62E9-488D558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Models &amp; Hosting Environments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DE2A5C-F90E-77A6-DF71-4987168C0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295949"/>
              </p:ext>
            </p:extLst>
          </p:nvPr>
        </p:nvGraphicFramePr>
        <p:xfrm>
          <a:off x="739470" y="1733385"/>
          <a:ext cx="10614330" cy="3298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730">
                  <a:extLst>
                    <a:ext uri="{9D8B030D-6E8A-4147-A177-3AD203B41FA5}">
                      <a16:colId xmlns:a16="http://schemas.microsoft.com/office/drawing/2014/main" val="603185434"/>
                    </a:ext>
                  </a:extLst>
                </a:gridCol>
                <a:gridCol w="3548490">
                  <a:extLst>
                    <a:ext uri="{9D8B030D-6E8A-4147-A177-3AD203B41FA5}">
                      <a16:colId xmlns:a16="http://schemas.microsoft.com/office/drawing/2014/main" val="3058426891"/>
                    </a:ext>
                  </a:extLst>
                </a:gridCol>
                <a:gridCol w="3538110">
                  <a:extLst>
                    <a:ext uri="{9D8B030D-6E8A-4147-A177-3AD203B41FA5}">
                      <a16:colId xmlns:a16="http://schemas.microsoft.com/office/drawing/2014/main" val="3183297945"/>
                    </a:ext>
                  </a:extLst>
                </a:gridCol>
              </a:tblGrid>
              <a:tr h="331769">
                <a:tc>
                  <a:txBody>
                    <a:bodyPr/>
                    <a:lstStyle/>
                    <a:p>
                      <a:r>
                        <a:rPr lang="en-US" dirty="0"/>
                        <a:t>Hosting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GitLab Supported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19475"/>
                  </a:ext>
                </a:extLst>
              </a:tr>
              <a:tr h="1327074">
                <a:tc>
                  <a:txBody>
                    <a:bodyPr/>
                    <a:lstStyle/>
                    <a:p>
                      <a:r>
                        <a:rPr lang="en-US" dirty="0"/>
                        <a:t>Fully on-prem ($$$)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Mistral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Mixtral</a:t>
                      </a:r>
                      <a:r>
                        <a:rPr lang="en-US" dirty="0"/>
                        <a:t>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CodeGemma</a:t>
                      </a:r>
                      <a:r>
                        <a:rPr lang="en-US" dirty="0"/>
                        <a:t> (future)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CodeLlama</a:t>
                      </a:r>
                      <a:r>
                        <a:rPr lang="en-US" dirty="0"/>
                        <a:t> (future)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DeepSeek</a:t>
                      </a:r>
                      <a:r>
                        <a:rPr lang="en-US" dirty="0"/>
                        <a:t> Coder (future)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On-prem involves procuring new hardware or reconfiguring HPC nodes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DeepSeek</a:t>
                      </a:r>
                      <a:r>
                        <a:rPr lang="en-US" dirty="0"/>
                        <a:t> not LLNL 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86004"/>
                  </a:ext>
                </a:extLst>
              </a:tr>
              <a:tr h="627792">
                <a:tc>
                  <a:txBody>
                    <a:bodyPr/>
                    <a:lstStyle/>
                    <a:p>
                      <a:r>
                        <a:rPr lang="en-US" dirty="0"/>
                        <a:t>Amazon Bedrock ($)</a:t>
                      </a:r>
                    </a:p>
                    <a:p>
                      <a:r>
                        <a:rPr lang="en-US" dirty="0"/>
                        <a:t>(GovCloud instance)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Mixtral</a:t>
                      </a:r>
                      <a:r>
                        <a:rPr lang="en-US" dirty="0"/>
                        <a:t>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Claude 3.5 Sonnet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Usable in CZ only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477072"/>
                  </a:ext>
                </a:extLst>
              </a:tr>
              <a:tr h="829421">
                <a:tc>
                  <a:txBody>
                    <a:bodyPr/>
                    <a:lstStyle/>
                    <a:p>
                      <a:r>
                        <a:rPr lang="en-US" dirty="0"/>
                        <a:t>Azure OpenAI ($)</a:t>
                      </a:r>
                    </a:p>
                    <a:p>
                      <a:r>
                        <a:rPr lang="en-US" dirty="0"/>
                        <a:t>(Government instance)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GPT series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Llama 3 series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Usable in CZ only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Pilot currently using GPT-4o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582992"/>
                  </a:ext>
                </a:extLst>
              </a:tr>
            </a:tbl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2D0585-D45D-C002-0A3A-D327683DA5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33" y="2162120"/>
            <a:ext cx="206036" cy="206036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B2233B-4D93-0987-EAA4-5D99BA38D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33" y="2414028"/>
            <a:ext cx="237734" cy="206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CE26E9-38DC-E42F-9D24-46AA30BF8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4" y="2714797"/>
            <a:ext cx="237734" cy="2060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9CC680-D6C2-53C3-8EE0-B6F0EED89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650" y="3015103"/>
            <a:ext cx="237734" cy="206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34103D-3898-DF43-7353-E43C51C35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42" y="3291412"/>
            <a:ext cx="237734" cy="2060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58234-0631-612B-0E16-888E63A06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33" y="3631734"/>
            <a:ext cx="237734" cy="2060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D3D8901-1309-E071-532D-8A67FCC56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76" y="3890510"/>
            <a:ext cx="206036" cy="206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CDA6A3-2D16-34BA-7533-FC18459F0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24" y="4267058"/>
            <a:ext cx="206036" cy="206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4B0E399-A0B7-DFE3-B2D4-A25A1F79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58851"/>
            <a:ext cx="237734" cy="2060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6C3517-8BC1-6D26-0A86-400A5DC62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8" y="5147221"/>
            <a:ext cx="206036" cy="20603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B4B531-06D4-0E23-375E-6175ADB3BA1D}"/>
              </a:ext>
            </a:extLst>
          </p:cNvPr>
          <p:cNvSpPr txBox="1"/>
          <p:nvPr/>
        </p:nvSpPr>
        <p:spPr>
          <a:xfrm>
            <a:off x="1638918" y="5085299"/>
            <a:ext cx="9745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Icons represent degree of accuracy in model responses for GitLab use cases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A012F1-27AA-92FA-72AD-3760EE6D7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72" y="5132616"/>
            <a:ext cx="237734" cy="206036"/>
          </a:xfrm>
          <a:prstGeom prst="rect">
            <a:avLst/>
          </a:prstGeom>
        </p:spPr>
      </p:pic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BBD1C260-EEEC-B701-A128-6FECD08A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46" y="5144609"/>
            <a:ext cx="206036" cy="2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852C7F-ADAA-5853-D8A1-223721E951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5DCFF-30F0-E672-5465-097AFC17C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Launching pilot for RZ GitLab.  Will initially run models hosted on </a:t>
            </a:r>
            <a:r>
              <a:rPr lang="en-US" dirty="0" err="1"/>
              <a:t>rzvernal</a:t>
            </a:r>
            <a:r>
              <a:rPr lang="en-US" dirty="0"/>
              <a:t>.</a:t>
            </a:r>
          </a:p>
          <a:p>
            <a:r>
              <a:rPr lang="en-US" dirty="0"/>
              <a:t>Evaluate viability of the </a:t>
            </a:r>
            <a:r>
              <a:rPr lang="en-US" dirty="0" err="1"/>
              <a:t>Mixtral</a:t>
            </a:r>
            <a:r>
              <a:rPr lang="en-US" dirty="0"/>
              <a:t> 8x22B-it model</a:t>
            </a:r>
          </a:p>
          <a:p>
            <a:pPr lvl="1"/>
            <a:r>
              <a:rPr lang="en-US" dirty="0"/>
              <a:t>CZ pilot previously ran Mistral 7B-it which was insufficient</a:t>
            </a:r>
          </a:p>
          <a:p>
            <a:pPr lvl="1"/>
            <a:r>
              <a:rPr lang="en-US" dirty="0"/>
              <a:t>Expecting results better than Mistral 7B but worse than GPT.  Good enough?</a:t>
            </a:r>
          </a:p>
          <a:p>
            <a:r>
              <a:rPr lang="en-US" dirty="0"/>
              <a:t>Ensure stable infrastructure prior to general availability launch</a:t>
            </a:r>
          </a:p>
          <a:p>
            <a:r>
              <a:rPr lang="en-US" dirty="0"/>
              <a:t>Feature parity of Duo across different instances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DE2F36-57E7-1A60-95F2-53157F46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D180D-63FE-F6AF-41F7-DDD2AAD70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60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4F0D5-2794-A4E2-41AA-BC1D1971D7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DFC51-49AF-F6D1-34CB-17D992328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Accuracy &amp; speed of responses</a:t>
            </a:r>
          </a:p>
          <a:p>
            <a:r>
              <a:rPr lang="en-US" dirty="0"/>
              <a:t>Ease of providing context to the model</a:t>
            </a:r>
          </a:p>
          <a:p>
            <a:r>
              <a:rPr lang="en-US" dirty="0"/>
              <a:t>Does it enable you to do things you couldn’t previously?  What are the time savings?</a:t>
            </a:r>
          </a:p>
          <a:p>
            <a:r>
              <a:rPr lang="en-US" dirty="0"/>
              <a:t>How can we make this better?</a:t>
            </a:r>
          </a:p>
          <a:p>
            <a:r>
              <a:rPr lang="en-US" dirty="0"/>
              <a:t>If you use both CZ &amp; RZ, do you notice differences between GPT and </a:t>
            </a:r>
            <a:r>
              <a:rPr lang="en-US" dirty="0" err="1"/>
              <a:t>Mixtral</a:t>
            </a:r>
            <a:r>
              <a:rPr lang="en-US" dirty="0"/>
              <a:t> responses?</a:t>
            </a:r>
          </a:p>
          <a:p>
            <a:r>
              <a:rPr lang="en-US" dirty="0">
                <a:hlinkClick r:id="rId2"/>
              </a:rPr>
              <a:t>lc-gitlab-admin@llnl.gov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D20595-81B0-5043-9F9B-5EEF20CD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Seeking Feedback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A25E8-FBAD-070C-CCF9-5464B5A3F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42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45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0B195-4AF6-877A-D3F9-DC609B967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C7F4-5404-2DF5-264F-9F4A55F73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GitLab functionality that lets GitLab talk to an LLNL-managed large language model</a:t>
            </a:r>
          </a:p>
          <a:p>
            <a:r>
              <a:rPr lang="en-US" dirty="0"/>
              <a:t>AI inference capabilities are accessible across the GitLab web UI, GitLab web IDE, and various desktop IDE plugins</a:t>
            </a:r>
          </a:p>
          <a:p>
            <a:r>
              <a:rPr lang="en-US" dirty="0"/>
              <a:t>GitLab context-aware AI enables </a:t>
            </a:r>
            <a:r>
              <a:rPr lang="en-US" dirty="0">
                <a:hlinkClick r:id="rId2"/>
              </a:rPr>
              <a:t>many features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Today: chat, code suggestions, code explanation, code refactoring, code fixes, test code generation</a:t>
            </a:r>
          </a:p>
          <a:p>
            <a:pPr lvl="1"/>
            <a:r>
              <a:rPr lang="en-US" dirty="0"/>
              <a:t>Future: Summarize discussions in issues/MRs, generate MRs automatically, root cause analysis for CI pipeline failures, code vulnerability analysis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D191C-84CE-4D87-03BF-6A8F5489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9A8DA9-C6FC-89EE-9E0A-A87494DC5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8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AC5CBC-3473-81C2-7552-7D0955196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EF9F5-D6A2-44AC-4D69-97D9A86E2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Deployed as Early Access to CZ GitLab late January 2025, announced via </a:t>
            </a:r>
            <a:r>
              <a:rPr lang="en-US" dirty="0">
                <a:hlinkClick r:id="rId2"/>
              </a:rPr>
              <a:t>Tech Bulletin #576</a:t>
            </a:r>
            <a:endParaRPr lang="en-US" dirty="0"/>
          </a:p>
          <a:p>
            <a:r>
              <a:rPr lang="en-US" dirty="0"/>
              <a:t>LC purchased 100 seats for the pilot, and there are seats remaining for interested users.  Contact </a:t>
            </a:r>
            <a:r>
              <a:rPr lang="en-US" dirty="0">
                <a:hlinkClick r:id="rId3"/>
              </a:rPr>
              <a:t>lc-gitlab-admin@llnl.gov</a:t>
            </a:r>
            <a:endParaRPr lang="en-US" dirty="0"/>
          </a:p>
          <a:p>
            <a:r>
              <a:rPr lang="en-US" dirty="0"/>
              <a:t>Exploring possibilities for RZ deployment (soon) and SCF (later).  Details in subsequent slides.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3F7204-6F60-B49B-091B-FF8A63B7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E2701-40CA-6EE7-FC49-6D731D075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95EBBF-5BBD-26C2-F203-1F796AC7D1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AFF299-BDB0-2A9C-29EE-07FF072B3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70" y="1321769"/>
            <a:ext cx="10614025" cy="307622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C1344CD-9B27-0AAB-9FBB-D0A1C8DB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Architecture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39E16-DF2F-A88F-B643-FD0404D10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5C1EB6-6AE8-0B0A-0E5F-98964CDB5AE1}"/>
              </a:ext>
            </a:extLst>
          </p:cNvPr>
          <p:cNvSpPr txBox="1"/>
          <p:nvPr/>
        </p:nvSpPr>
        <p:spPr>
          <a:xfrm>
            <a:off x="739166" y="4397989"/>
            <a:ext cx="10230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 err="1">
                <a:hlinkClick r:id="rId3"/>
              </a:rPr>
              <a:t>gitlab.com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3BFFF5-CAFD-72E7-6255-65515DC70B62}"/>
              </a:ext>
            </a:extLst>
          </p:cNvPr>
          <p:cNvSpPr txBox="1"/>
          <p:nvPr/>
        </p:nvSpPr>
        <p:spPr>
          <a:xfrm>
            <a:off x="739317" y="4717859"/>
            <a:ext cx="1061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Duo introduces several new components, but this quick primer will focus on the end-user experience (starred).  Where can I use it, and what models are backing it?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0A9CBD3D-AF4B-CD56-D0A8-D774734241EC}"/>
              </a:ext>
            </a:extLst>
          </p:cNvPr>
          <p:cNvSpPr/>
          <p:nvPr/>
        </p:nvSpPr>
        <p:spPr>
          <a:xfrm>
            <a:off x="739166" y="1299368"/>
            <a:ext cx="427482" cy="38888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EB7F6FE5-6FF2-5EE1-D1C7-DA886F126979}"/>
              </a:ext>
            </a:extLst>
          </p:cNvPr>
          <p:cNvSpPr/>
          <p:nvPr/>
        </p:nvSpPr>
        <p:spPr>
          <a:xfrm>
            <a:off x="8501056" y="1321769"/>
            <a:ext cx="427482" cy="38888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123A9-4488-2835-8A97-6F7DEB36C6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8056-05B1-50D3-2BED-6D4F7198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GitLab </a:t>
            </a:r>
            <a:r>
              <a:rPr lang="en-US" dirty="0">
                <a:hlinkClick r:id="rId2"/>
              </a:rPr>
              <a:t>provides plugins</a:t>
            </a:r>
            <a:r>
              <a:rPr lang="en-US" dirty="0"/>
              <a:t> for various desktop IDEs such as </a:t>
            </a:r>
            <a:r>
              <a:rPr lang="en-US" dirty="0" err="1"/>
              <a:t>VSCode</a:t>
            </a:r>
            <a:r>
              <a:rPr lang="en-US" dirty="0"/>
              <a:t>, JetBrains, Visual Studio</a:t>
            </a:r>
          </a:p>
          <a:p>
            <a:r>
              <a:rPr lang="en-US" dirty="0"/>
              <a:t>Plugins authenticate to CZ GitLab using a Personal Access Token (PAT) over 443/HTTPS</a:t>
            </a:r>
          </a:p>
          <a:p>
            <a:pPr lvl="1"/>
            <a:r>
              <a:rPr lang="en-US" dirty="0"/>
              <a:t>Same PAT as today; subject to 30-day expiration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4D2199-C89C-46A0-C83D-BDF0916B8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Desktop IDE Integration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91EB5-5D25-6A85-A9E5-BF80E3A12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76220A-DBC1-7F34-0F94-143372577C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2839FE-A892-59DE-9D5B-EF5B21C41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14" y="1128778"/>
            <a:ext cx="6476771" cy="539495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17C63F-5666-E6EF-6B5E-AD652493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IDE – Example Workflow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815AAA-AD72-276B-C92C-4CBE89B66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6308D-2B24-914D-A856-FD62DD52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EFB00D-C2BE-45C9-664F-95F52497D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38A82D-E1E1-E1E4-4961-F0142626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IDE – Example Workflow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F196E-46E9-7E9B-F727-4F1631F07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8AD6BAE-6F85-0196-6BA9-003789120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97" y="1128778"/>
            <a:ext cx="6503405" cy="5417138"/>
          </a:xfrm>
        </p:spPr>
      </p:pic>
    </p:spTree>
    <p:extLst>
      <p:ext uri="{BB962C8B-B14F-4D97-AF65-F5344CB8AC3E}">
        <p14:creationId xmlns:p14="http://schemas.microsoft.com/office/powerpoint/2010/main" val="316217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3F69-B141-2DFB-27E2-65C2EB2A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BC5421-8DF3-A87E-3047-F79B7538C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C99E05-F6B8-BF8C-A6EA-0E1255BE9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IDE – Example Workflow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F885E-B06B-B871-F7AD-BFAD6E896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F3680FD-8B3D-8D25-2303-744938E5A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05" y="1151723"/>
            <a:ext cx="6446458" cy="5369703"/>
          </a:xfrm>
        </p:spPr>
      </p:pic>
    </p:spTree>
    <p:extLst>
      <p:ext uri="{BB962C8B-B14F-4D97-AF65-F5344CB8AC3E}">
        <p14:creationId xmlns:p14="http://schemas.microsoft.com/office/powerpoint/2010/main" val="325489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117A6-ED7B-F3D1-FCA6-CB755A765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921C13-BC63-2032-9CEC-B0C558C8B3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9C726B-4CD4-8B5C-330E-2B3EBC09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IDE – Example Workflow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C64A2-3D0C-0B9F-2E15-86A8B3FFB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9CA9AA-9089-6FE9-3ED4-B4099A2D32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37" y="1081198"/>
            <a:ext cx="6531125" cy="5440228"/>
          </a:xfrm>
        </p:spPr>
      </p:pic>
    </p:spTree>
    <p:extLst>
      <p:ext uri="{BB962C8B-B14F-4D97-AF65-F5344CB8AC3E}">
        <p14:creationId xmlns:p14="http://schemas.microsoft.com/office/powerpoint/2010/main" val="2060973859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1" id="{07F07AF4-A701-F548-BC51-217A3B8CD59C}" vid="{E91F1DBA-0859-BD46-8B29-BA82E3930FCA}"/>
    </a:ext>
  </a:extLst>
</a:theme>
</file>

<file path=ppt/theme/theme2.xml><?xml version="1.0" encoding="utf-8"?>
<a:theme xmlns:a="http://schemas.openxmlformats.org/drawingml/2006/main" name="Dar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1" id="{07F07AF4-A701-F548-BC51-217A3B8CD59C}" vid="{9A822567-8FF5-5744-B409-D64E249723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74EDC0-542C-4316-BAE8-CCB5B20E4B3F}">
  <ds:schemaRefs>
    <ds:schemaRef ds:uri="http://purl.org/dc/elements/1.1/"/>
    <ds:schemaRef ds:uri="http://www.w3.org/XML/1998/namespace"/>
    <ds:schemaRef ds:uri="1fcefbb1-3cd4-4f76-bca8-277149e9cb2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16def0d5-3fd6-4c70-b9c9-54c2f38dbc0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 Master</Template>
  <TotalTime>537</TotalTime>
  <Words>553</Words>
  <Application>Microsoft Macintosh PowerPoint</Application>
  <PresentationFormat>Widescreen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White Master</vt:lpstr>
      <vt:lpstr>Dark Master</vt:lpstr>
      <vt:lpstr>Duo: AI for GitLab</vt:lpstr>
      <vt:lpstr>What is it?</vt:lpstr>
      <vt:lpstr>Where is it?</vt:lpstr>
      <vt:lpstr>Component Architecture</vt:lpstr>
      <vt:lpstr>User Desktop IDE Integration</vt:lpstr>
      <vt:lpstr>Desktop IDE – Example Workflow </vt:lpstr>
      <vt:lpstr>Desktop IDE – Example Workflow </vt:lpstr>
      <vt:lpstr>Desktop IDE – Example Workflow </vt:lpstr>
      <vt:lpstr>Desktop IDE – Example Workflow </vt:lpstr>
      <vt:lpstr>Desktop IDE – Example Workflow </vt:lpstr>
      <vt:lpstr>Web UI / IDE Integration</vt:lpstr>
      <vt:lpstr>Web UI - Example</vt:lpstr>
      <vt:lpstr>Supported Models &amp; Hosting Environments</vt:lpstr>
      <vt:lpstr>What’s next?</vt:lpstr>
      <vt:lpstr>Seeking Feedback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Consolati, John J.</dc:creator>
  <cp:keywords/>
  <dc:description/>
  <cp:lastModifiedBy>Epperly, Meg</cp:lastModifiedBy>
  <cp:revision>2</cp:revision>
  <dcterms:created xsi:type="dcterms:W3CDTF">2025-03-06T16:03:39Z</dcterms:created>
  <dcterms:modified xsi:type="dcterms:W3CDTF">2025-03-19T16:52:04Z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