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3" r:id="rId6"/>
    <p:sldId id="264" r:id="rId7"/>
    <p:sldId id="266" r:id="rId8"/>
    <p:sldId id="265" r:id="rId9"/>
    <p:sldId id="267" r:id="rId10"/>
    <p:sldId id="269" r:id="rId11"/>
    <p:sldId id="270" r:id="rId12"/>
    <p:sldId id="271" r:id="rId13"/>
    <p:sldId id="272" r:id="rId14"/>
    <p:sldId id="273" r:id="rId15"/>
    <p:sldId id="274" r:id="rId16"/>
    <p:sldId id="262" r:id="rId17"/>
    <p:sldId id="268" r:id="rId18"/>
    <p:sldId id="53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p:restoredTop sz="94603"/>
  </p:normalViewPr>
  <p:slideViewPr>
    <p:cSldViewPr snapToGrid="0" snapToObjects="1">
      <p:cViewPr varScale="1">
        <p:scale>
          <a:sx n="127" d="100"/>
          <a:sy n="127" d="100"/>
        </p:scale>
        <p:origin x="216"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BFEE-5B4F-8A47-B790-22B108DF4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FBA7D-321D-2D40-A344-75336FDD7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59751F-9620-F843-8875-B8A6EBE01090}"/>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5" name="Footer Placeholder 4">
            <a:extLst>
              <a:ext uri="{FF2B5EF4-FFF2-40B4-BE49-F238E27FC236}">
                <a16:creationId xmlns:a16="http://schemas.microsoft.com/office/drawing/2014/main" id="{A8C3AB1D-C8DC-0E4C-BF4A-6C380B2CB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6CF5B-0282-9C4D-BEE5-43C38BB6B728}"/>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141341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6857-A205-5B47-906F-31ECFBE08D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13708-C908-2849-994C-1D29A421B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5FD46-A7BA-F048-AAD5-12864A708A49}"/>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5" name="Footer Placeholder 4">
            <a:extLst>
              <a:ext uri="{FF2B5EF4-FFF2-40B4-BE49-F238E27FC236}">
                <a16:creationId xmlns:a16="http://schemas.microsoft.com/office/drawing/2014/main" id="{71BB6C7C-59A9-6C4C-A329-321F981C0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D34B1-A77C-264F-B3FB-39A793BC9739}"/>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282139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77184E-86BE-B34B-8D2D-B9EF29DA62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EE381-69A6-974E-810C-E5F39336F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9460B-73E6-9644-81BD-764CF87DCE25}"/>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5" name="Footer Placeholder 4">
            <a:extLst>
              <a:ext uri="{FF2B5EF4-FFF2-40B4-BE49-F238E27FC236}">
                <a16:creationId xmlns:a16="http://schemas.microsoft.com/office/drawing/2014/main" id="{EEC3C36C-1E4B-1248-BF3F-336C4EC7F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BAD6E-C6AE-714F-BEAC-4EAEA04EAA59}"/>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977153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962469" y="5437487"/>
            <a:ext cx="4803331" cy="607768"/>
          </a:xfrm>
          <a:prstGeom prst="rect">
            <a:avLst/>
          </a:prstGeom>
        </p:spPr>
      </p:pic>
    </p:spTree>
    <p:extLst>
      <p:ext uri="{BB962C8B-B14F-4D97-AF65-F5344CB8AC3E}">
        <p14:creationId xmlns:p14="http://schemas.microsoft.com/office/powerpoint/2010/main" val="5621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0521-8AA1-564A-9EF6-6336C6060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2EDCB-F12A-5246-A199-D6414D338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EDF48-DB4C-FC41-ACA2-8FDABD79EE55}"/>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5" name="Footer Placeholder 4">
            <a:extLst>
              <a:ext uri="{FF2B5EF4-FFF2-40B4-BE49-F238E27FC236}">
                <a16:creationId xmlns:a16="http://schemas.microsoft.com/office/drawing/2014/main" id="{FBF26FFC-8877-0F43-AB38-FB1112203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AEE2E-B24D-074D-94BC-DA8A0CD3B34B}"/>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43839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5FF5-E1E7-DC40-92EF-1C07331151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706B2-0D27-444F-9135-17C24B086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869F2-54B4-2A49-A9DF-0989840EA26A}"/>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5" name="Footer Placeholder 4">
            <a:extLst>
              <a:ext uri="{FF2B5EF4-FFF2-40B4-BE49-F238E27FC236}">
                <a16:creationId xmlns:a16="http://schemas.microsoft.com/office/drawing/2014/main" id="{016AD9A3-F17B-DB45-9B39-C86874C78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FF20C-B9FA-2141-8D17-E76A466C6741}"/>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292701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E79E-D7C4-9B46-922C-7A549006C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A54A2-D1B5-8F4B-8B9F-90F07F6B19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C6493E-5518-3F42-BE03-D9F67E55CC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C2E42-CA2D-A94E-B4C1-9416D1BE1D0C}"/>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6" name="Footer Placeholder 5">
            <a:extLst>
              <a:ext uri="{FF2B5EF4-FFF2-40B4-BE49-F238E27FC236}">
                <a16:creationId xmlns:a16="http://schemas.microsoft.com/office/drawing/2014/main" id="{D3E098A5-FFEF-8B46-A88E-709D7CB3C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0189C-7603-534C-8FE3-F4AA3DA999E9}"/>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374638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4C0-A546-D24F-9023-48B1A37107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DFC92F-3743-A44C-A6C4-57B3EA1AB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1D354-7EA8-7440-8F15-3098D3A8F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9592F6-81FE-564C-B183-1071FE105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18E33-F7DE-774B-B836-8234A44A8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15451-50AB-2D41-AF5E-AADA4BA41DC0}"/>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8" name="Footer Placeholder 7">
            <a:extLst>
              <a:ext uri="{FF2B5EF4-FFF2-40B4-BE49-F238E27FC236}">
                <a16:creationId xmlns:a16="http://schemas.microsoft.com/office/drawing/2014/main" id="{C7E5BAB7-C9A8-4247-9F1E-D8D08CCF06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B837B-4DC3-9D45-8B27-214C5A52FC7C}"/>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4703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7BA0-6B41-C848-8828-5F09B6D5F6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4C196-695A-B24B-AF55-229CBE418084}"/>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4" name="Footer Placeholder 3">
            <a:extLst>
              <a:ext uri="{FF2B5EF4-FFF2-40B4-BE49-F238E27FC236}">
                <a16:creationId xmlns:a16="http://schemas.microsoft.com/office/drawing/2014/main" id="{57B19DBC-2A5A-8E46-B1C4-B75D28AAE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BDB57-1DED-2843-81EF-9322E7F68898}"/>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12803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8FB92-B04E-BD4C-82E4-B6D2EB479551}"/>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3" name="Footer Placeholder 2">
            <a:extLst>
              <a:ext uri="{FF2B5EF4-FFF2-40B4-BE49-F238E27FC236}">
                <a16:creationId xmlns:a16="http://schemas.microsoft.com/office/drawing/2014/main" id="{1FF3326A-35E3-F44B-8014-7C5CA2A0F0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718B1-A7EB-1944-A5C8-9F6D76554D34}"/>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42740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2E09-E387-5B42-AEDF-C4D80BCFE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FCE82-99C7-2945-ABE0-C449013F1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118601-93E1-6940-9549-09B5D6F07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8C821-8541-0C47-8264-C227BCD1FABD}"/>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6" name="Footer Placeholder 5">
            <a:extLst>
              <a:ext uri="{FF2B5EF4-FFF2-40B4-BE49-F238E27FC236}">
                <a16:creationId xmlns:a16="http://schemas.microsoft.com/office/drawing/2014/main" id="{EC512621-029F-CE45-B4E9-DE140292A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311CF-5563-7B43-9EA6-B280A20A3168}"/>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330092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3D62-645B-F043-BB4D-1C4E2F445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6D962F-5010-7D43-A682-B8E253C38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F749B8-827B-594A-BA1C-30B2209C8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38D90-2F32-5346-80B7-BF0B19C49CC7}"/>
              </a:ext>
            </a:extLst>
          </p:cNvPr>
          <p:cNvSpPr>
            <a:spLocks noGrp="1"/>
          </p:cNvSpPr>
          <p:nvPr>
            <p:ph type="dt" sz="half" idx="10"/>
          </p:nvPr>
        </p:nvSpPr>
        <p:spPr/>
        <p:txBody>
          <a:bodyPr/>
          <a:lstStyle/>
          <a:p>
            <a:fld id="{0C6339EB-1119-D34B-B6FF-1D5526FEAB8E}" type="datetimeFigureOut">
              <a:rPr lang="en-US" smtClean="0"/>
              <a:t>5/14/19</a:t>
            </a:fld>
            <a:endParaRPr lang="en-US"/>
          </a:p>
        </p:txBody>
      </p:sp>
      <p:sp>
        <p:nvSpPr>
          <p:cNvPr id="6" name="Footer Placeholder 5">
            <a:extLst>
              <a:ext uri="{FF2B5EF4-FFF2-40B4-BE49-F238E27FC236}">
                <a16:creationId xmlns:a16="http://schemas.microsoft.com/office/drawing/2014/main" id="{18CDC919-E39A-764C-87B4-763B07A1A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25058-0813-B74D-85ED-658E45335502}"/>
              </a:ext>
            </a:extLst>
          </p:cNvPr>
          <p:cNvSpPr>
            <a:spLocks noGrp="1"/>
          </p:cNvSpPr>
          <p:nvPr>
            <p:ph type="sldNum" sz="quarter" idx="12"/>
          </p:nvPr>
        </p:nvSpPr>
        <p:spPr/>
        <p:txBody>
          <a:bodyPr/>
          <a:lstStyle/>
          <a:p>
            <a:fld id="{26F697C3-EF70-5545-B3EF-FD886B1C1ED5}" type="slidenum">
              <a:rPr lang="en-US" smtClean="0"/>
              <a:t>‹#›</a:t>
            </a:fld>
            <a:endParaRPr lang="en-US"/>
          </a:p>
        </p:txBody>
      </p:sp>
    </p:spTree>
    <p:extLst>
      <p:ext uri="{BB962C8B-B14F-4D97-AF65-F5344CB8AC3E}">
        <p14:creationId xmlns:p14="http://schemas.microsoft.com/office/powerpoint/2010/main" val="128663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E2BB8-9DEB-2F43-8D4F-B12469024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E96EB9-76AA-4947-BCFA-6A4A72443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62B41-EEE7-F949-8FA3-1B4484F15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339EB-1119-D34B-B6FF-1D5526FEAB8E}" type="datetimeFigureOut">
              <a:rPr lang="en-US" smtClean="0"/>
              <a:t>5/14/19</a:t>
            </a:fld>
            <a:endParaRPr lang="en-US"/>
          </a:p>
        </p:txBody>
      </p:sp>
      <p:sp>
        <p:nvSpPr>
          <p:cNvPr id="5" name="Footer Placeholder 4">
            <a:extLst>
              <a:ext uri="{FF2B5EF4-FFF2-40B4-BE49-F238E27FC236}">
                <a16:creationId xmlns:a16="http://schemas.microsoft.com/office/drawing/2014/main" id="{2DD891BE-71DE-4246-8850-DB10AF846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AFB32-8DAB-2148-B05A-B9C48BBEC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697C3-EF70-5545-B3EF-FD886B1C1ED5}" type="slidenum">
              <a:rPr lang="en-US" smtClean="0"/>
              <a:t>‹#›</a:t>
            </a:fld>
            <a:endParaRPr lang="en-US"/>
          </a:p>
        </p:txBody>
      </p:sp>
    </p:spTree>
    <p:extLst>
      <p:ext uri="{BB962C8B-B14F-4D97-AF65-F5344CB8AC3E}">
        <p14:creationId xmlns:p14="http://schemas.microsoft.com/office/powerpoint/2010/main" val="2431767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pc.llnl.gov/cts-2-benchmark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689C-4C3D-BD45-9B66-24A45B86056D}"/>
              </a:ext>
            </a:extLst>
          </p:cNvPr>
          <p:cNvSpPr>
            <a:spLocks noGrp="1"/>
          </p:cNvSpPr>
          <p:nvPr>
            <p:ph type="ctrTitle"/>
          </p:nvPr>
        </p:nvSpPr>
        <p:spPr/>
        <p:txBody>
          <a:bodyPr/>
          <a:lstStyle/>
          <a:p>
            <a:r>
              <a:rPr lang="en-US" dirty="0"/>
              <a:t>CTS-2 Vendor Benchmark Briefing</a:t>
            </a:r>
          </a:p>
        </p:txBody>
      </p:sp>
      <p:sp>
        <p:nvSpPr>
          <p:cNvPr id="3" name="Subtitle 2">
            <a:extLst>
              <a:ext uri="{FF2B5EF4-FFF2-40B4-BE49-F238E27FC236}">
                <a16:creationId xmlns:a16="http://schemas.microsoft.com/office/drawing/2014/main" id="{D91E8B13-981C-6A4C-8872-AEEF3232809F}"/>
              </a:ext>
            </a:extLst>
          </p:cNvPr>
          <p:cNvSpPr>
            <a:spLocks noGrp="1"/>
          </p:cNvSpPr>
          <p:nvPr>
            <p:ph type="subTitle" idx="1"/>
          </p:nvPr>
        </p:nvSpPr>
        <p:spPr/>
        <p:txBody>
          <a:bodyPr>
            <a:normAutofit/>
          </a:bodyPr>
          <a:lstStyle/>
          <a:p>
            <a:r>
              <a:rPr lang="en-US" dirty="0"/>
              <a:t>Benchmarking Lead: Ian Karlin (LLNL)</a:t>
            </a:r>
          </a:p>
          <a:p>
            <a:r>
              <a:rPr lang="en-US" dirty="0"/>
              <a:t>Team: Matt Leininger (LLNL), Josip </a:t>
            </a:r>
            <a:r>
              <a:rPr lang="en-US" dirty="0" err="1"/>
              <a:t>Loncaric</a:t>
            </a:r>
            <a:r>
              <a:rPr lang="en-US" dirty="0"/>
              <a:t> (LANL), Howard Pritchard (LANL), Doug </a:t>
            </a:r>
            <a:r>
              <a:rPr lang="en-US" dirty="0" err="1"/>
              <a:t>Pase</a:t>
            </a:r>
            <a:r>
              <a:rPr lang="en-US" dirty="0"/>
              <a:t> (Sandia), </a:t>
            </a:r>
            <a:r>
              <a:rPr lang="es-ES" dirty="0"/>
              <a:t>Anthony </a:t>
            </a:r>
            <a:r>
              <a:rPr lang="es-ES" dirty="0" err="1"/>
              <a:t>Agelastos</a:t>
            </a:r>
            <a:r>
              <a:rPr lang="es-ES" dirty="0"/>
              <a:t> (Sandia)</a:t>
            </a:r>
            <a:endParaRPr lang="en-US" dirty="0"/>
          </a:p>
        </p:txBody>
      </p:sp>
      <p:pic>
        <p:nvPicPr>
          <p:cNvPr id="4" name="Picture 3">
            <a:extLst>
              <a:ext uri="{FF2B5EF4-FFF2-40B4-BE49-F238E27FC236}">
                <a16:creationId xmlns:a16="http://schemas.microsoft.com/office/drawing/2014/main" id="{9EC713F0-4446-C549-8EE4-96AF24FF4132}"/>
              </a:ext>
            </a:extLst>
          </p:cNvPr>
          <p:cNvPicPr>
            <a:picLocks noChangeAspect="1"/>
          </p:cNvPicPr>
          <p:nvPr/>
        </p:nvPicPr>
        <p:blipFill>
          <a:blip r:embed="rId2"/>
          <a:stretch>
            <a:fillRect/>
          </a:stretch>
        </p:blipFill>
        <p:spPr>
          <a:xfrm>
            <a:off x="352424" y="5257800"/>
            <a:ext cx="3076575" cy="1401551"/>
          </a:xfrm>
          <a:prstGeom prst="rect">
            <a:avLst/>
          </a:prstGeom>
        </p:spPr>
      </p:pic>
      <p:pic>
        <p:nvPicPr>
          <p:cNvPr id="5" name="Picture 4">
            <a:extLst>
              <a:ext uri="{FF2B5EF4-FFF2-40B4-BE49-F238E27FC236}">
                <a16:creationId xmlns:a16="http://schemas.microsoft.com/office/drawing/2014/main" id="{61DAC581-F57E-AA40-9EFA-3DA528515520}"/>
              </a:ext>
            </a:extLst>
          </p:cNvPr>
          <p:cNvPicPr>
            <a:picLocks noChangeAspect="1"/>
          </p:cNvPicPr>
          <p:nvPr/>
        </p:nvPicPr>
        <p:blipFill>
          <a:blip r:embed="rId3"/>
          <a:stretch>
            <a:fillRect/>
          </a:stretch>
        </p:blipFill>
        <p:spPr>
          <a:xfrm>
            <a:off x="4105290" y="5386890"/>
            <a:ext cx="3319463" cy="1272461"/>
          </a:xfrm>
          <a:prstGeom prst="rect">
            <a:avLst/>
          </a:prstGeom>
        </p:spPr>
      </p:pic>
      <p:pic>
        <p:nvPicPr>
          <p:cNvPr id="6" name="Picture 5">
            <a:extLst>
              <a:ext uri="{FF2B5EF4-FFF2-40B4-BE49-F238E27FC236}">
                <a16:creationId xmlns:a16="http://schemas.microsoft.com/office/drawing/2014/main" id="{3F603E7C-FA48-B942-A277-3BA56CD06521}"/>
              </a:ext>
            </a:extLst>
          </p:cNvPr>
          <p:cNvPicPr>
            <a:picLocks noChangeAspect="1"/>
          </p:cNvPicPr>
          <p:nvPr/>
        </p:nvPicPr>
        <p:blipFill>
          <a:blip r:embed="rId4"/>
          <a:stretch>
            <a:fillRect/>
          </a:stretch>
        </p:blipFill>
        <p:spPr>
          <a:xfrm>
            <a:off x="7567628" y="5511310"/>
            <a:ext cx="4506686" cy="876300"/>
          </a:xfrm>
          <a:prstGeom prst="rect">
            <a:avLst/>
          </a:prstGeom>
        </p:spPr>
      </p:pic>
      <p:pic>
        <p:nvPicPr>
          <p:cNvPr id="7" name="Picture 6">
            <a:extLst>
              <a:ext uri="{FF2B5EF4-FFF2-40B4-BE49-F238E27FC236}">
                <a16:creationId xmlns:a16="http://schemas.microsoft.com/office/drawing/2014/main" id="{78C3259A-101A-3E46-912F-34434722D00F}"/>
              </a:ext>
            </a:extLst>
          </p:cNvPr>
          <p:cNvPicPr>
            <a:picLocks noChangeAspect="1"/>
          </p:cNvPicPr>
          <p:nvPr/>
        </p:nvPicPr>
        <p:blipFill>
          <a:blip r:embed="rId5"/>
          <a:stretch>
            <a:fillRect/>
          </a:stretch>
        </p:blipFill>
        <p:spPr>
          <a:xfrm>
            <a:off x="10293350" y="202406"/>
            <a:ext cx="1615379" cy="1655763"/>
          </a:xfrm>
          <a:prstGeom prst="rect">
            <a:avLst/>
          </a:prstGeom>
        </p:spPr>
      </p:pic>
    </p:spTree>
    <p:extLst>
      <p:ext uri="{BB962C8B-B14F-4D97-AF65-F5344CB8AC3E}">
        <p14:creationId xmlns:p14="http://schemas.microsoft.com/office/powerpoint/2010/main" val="340144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F008-02F4-FC4A-BB19-F44039EC3C1B}"/>
              </a:ext>
            </a:extLst>
          </p:cNvPr>
          <p:cNvSpPr>
            <a:spLocks noGrp="1"/>
          </p:cNvSpPr>
          <p:nvPr>
            <p:ph type="title"/>
          </p:nvPr>
        </p:nvSpPr>
        <p:spPr/>
        <p:txBody>
          <a:bodyPr/>
          <a:lstStyle/>
          <a:p>
            <a:r>
              <a:rPr lang="en-US" dirty="0"/>
              <a:t>What We are Expecting</a:t>
            </a:r>
          </a:p>
        </p:txBody>
      </p:sp>
      <p:sp>
        <p:nvSpPr>
          <p:cNvPr id="3" name="Content Placeholder 2">
            <a:extLst>
              <a:ext uri="{FF2B5EF4-FFF2-40B4-BE49-F238E27FC236}">
                <a16:creationId xmlns:a16="http://schemas.microsoft.com/office/drawing/2014/main" id="{E556DFF7-5060-D84E-92E5-63105815E685}"/>
              </a:ext>
            </a:extLst>
          </p:cNvPr>
          <p:cNvSpPr>
            <a:spLocks noGrp="1"/>
          </p:cNvSpPr>
          <p:nvPr>
            <p:ph idx="1"/>
          </p:nvPr>
        </p:nvSpPr>
        <p:spPr/>
        <p:txBody>
          <a:bodyPr>
            <a:normAutofit fontScale="92500" lnSpcReduction="10000"/>
          </a:bodyPr>
          <a:lstStyle/>
          <a:p>
            <a:r>
              <a:rPr lang="en-US" dirty="0"/>
              <a:t>We are expecting projections, though if you have the hardware you are bidding exact values are always better.</a:t>
            </a:r>
          </a:p>
          <a:p>
            <a:r>
              <a:rPr lang="en-US" dirty="0"/>
              <a:t>Projections can use:</a:t>
            </a:r>
          </a:p>
          <a:p>
            <a:pPr lvl="1"/>
            <a:r>
              <a:rPr lang="en-US" dirty="0"/>
              <a:t>Previous hardware and modeling</a:t>
            </a:r>
          </a:p>
          <a:p>
            <a:pPr lvl="1"/>
            <a:r>
              <a:rPr lang="en-US" dirty="0"/>
              <a:t>Simulators of the future nodes</a:t>
            </a:r>
          </a:p>
          <a:p>
            <a:pPr lvl="1"/>
            <a:r>
              <a:rPr lang="en-US" dirty="0"/>
              <a:t>Other modeling and projection methods as appropriate</a:t>
            </a:r>
          </a:p>
          <a:p>
            <a:r>
              <a:rPr lang="en-US" dirty="0"/>
              <a:t>When possible projections should be </a:t>
            </a:r>
            <a:r>
              <a:rPr lang="en-US" dirty="0" err="1"/>
              <a:t>recreatable</a:t>
            </a:r>
            <a:r>
              <a:rPr lang="en-US" dirty="0"/>
              <a:t> by the labs if desired.</a:t>
            </a:r>
          </a:p>
          <a:p>
            <a:pPr lvl="1"/>
            <a:r>
              <a:rPr lang="en-US" dirty="0"/>
              <a:t>Describe the methodology in enough detail that someone else can recreate it</a:t>
            </a:r>
          </a:p>
          <a:p>
            <a:pPr lvl="1"/>
            <a:r>
              <a:rPr lang="en-US" dirty="0"/>
              <a:t>We expect bidders to document test hardware, compiler flags and other software used </a:t>
            </a:r>
          </a:p>
          <a:p>
            <a:pPr lvl="1"/>
            <a:r>
              <a:rPr lang="en-US" dirty="0"/>
              <a:t>Simulations of the proposed hardware, will be described in similar detail, but may not be </a:t>
            </a:r>
            <a:r>
              <a:rPr lang="en-US" dirty="0" err="1"/>
              <a:t>recreatable</a:t>
            </a:r>
            <a:r>
              <a:rPr lang="en-US" dirty="0"/>
              <a:t> by the labs.</a:t>
            </a:r>
          </a:p>
        </p:txBody>
      </p:sp>
    </p:spTree>
    <p:extLst>
      <p:ext uri="{BB962C8B-B14F-4D97-AF65-F5344CB8AC3E}">
        <p14:creationId xmlns:p14="http://schemas.microsoft.com/office/powerpoint/2010/main" val="330257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5C50B-E704-A245-A6AF-3AA1E8F81152}"/>
              </a:ext>
            </a:extLst>
          </p:cNvPr>
          <p:cNvPicPr>
            <a:picLocks noChangeAspect="1"/>
          </p:cNvPicPr>
          <p:nvPr/>
        </p:nvPicPr>
        <p:blipFill>
          <a:blip r:embed="rId2"/>
          <a:stretch>
            <a:fillRect/>
          </a:stretch>
        </p:blipFill>
        <p:spPr>
          <a:xfrm>
            <a:off x="4140538" y="112833"/>
            <a:ext cx="3910923" cy="1577855"/>
          </a:xfrm>
          <a:prstGeom prst="rect">
            <a:avLst/>
          </a:prstGeom>
        </p:spPr>
      </p:pic>
      <p:sp>
        <p:nvSpPr>
          <p:cNvPr id="9" name="Content Placeholder 5">
            <a:extLst>
              <a:ext uri="{FF2B5EF4-FFF2-40B4-BE49-F238E27FC236}">
                <a16:creationId xmlns:a16="http://schemas.microsoft.com/office/drawing/2014/main" id="{C4ADA075-BDEF-E047-B5A4-DF45012D9715}"/>
              </a:ext>
            </a:extLst>
          </p:cNvPr>
          <p:cNvSpPr txBox="1">
            <a:spLocks/>
          </p:cNvSpPr>
          <p:nvPr/>
        </p:nvSpPr>
        <p:spPr>
          <a:xfrm>
            <a:off x="838199" y="1791045"/>
            <a:ext cx="10515600" cy="48348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HPCG is driven by a multigrid preconditioned conjugate gradient algorithm that exercises the key kernels on a nested set of coarse grids</a:t>
            </a:r>
            <a:endParaRPr lang="en-US" sz="3200" dirty="0"/>
          </a:p>
          <a:p>
            <a:pPr lvl="1"/>
            <a:r>
              <a:rPr lang="en-US" dirty="0"/>
              <a:t>Local symmetric Gauss-Seidel smoother with a sparse triangular solve</a:t>
            </a:r>
            <a:endParaRPr lang="en-US" sz="2800" dirty="0"/>
          </a:p>
          <a:p>
            <a:pPr lvl="1"/>
            <a:r>
              <a:rPr lang="en-US" dirty="0"/>
              <a:t>The basic operations include sparse matrix-vector multiplication, vector updates, and global dot products</a:t>
            </a:r>
            <a:endParaRPr lang="en-US" sz="2800" dirty="0"/>
          </a:p>
          <a:p>
            <a:r>
              <a:rPr lang="en-US" dirty="0"/>
              <a:t>Reference implementation is written in C++ w/ MPI and OpenMP support</a:t>
            </a:r>
            <a:endParaRPr lang="en-US" sz="3200" dirty="0"/>
          </a:p>
          <a:p>
            <a:r>
              <a:rPr lang="en-US" dirty="0"/>
              <a:t>Mix of compute- and bandwidth-bound performance inhibitors</a:t>
            </a:r>
            <a:endParaRPr lang="en-US" sz="3200" dirty="0"/>
          </a:p>
          <a:p>
            <a:r>
              <a:rPr lang="en-US" dirty="0"/>
              <a:t>The Run Rules prescribe a fixed problem size per HPCG instance and allows the vendor to run as many instances and threads per instance as they would like to maximize HPCG workload throughput.</a:t>
            </a:r>
            <a:endParaRPr lang="en-US" sz="3200" dirty="0"/>
          </a:p>
        </p:txBody>
      </p:sp>
    </p:spTree>
    <p:extLst>
      <p:ext uri="{BB962C8B-B14F-4D97-AF65-F5344CB8AC3E}">
        <p14:creationId xmlns:p14="http://schemas.microsoft.com/office/powerpoint/2010/main" val="195206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AD9F8-E363-5B42-916F-3227D0080AC4}"/>
              </a:ext>
            </a:extLst>
          </p:cNvPr>
          <p:cNvSpPr>
            <a:spLocks noGrp="1"/>
          </p:cNvSpPr>
          <p:nvPr>
            <p:ph idx="1"/>
          </p:nvPr>
        </p:nvSpPr>
        <p:spPr>
          <a:xfrm>
            <a:off x="838200" y="2651535"/>
            <a:ext cx="10515600" cy="4351338"/>
          </a:xfrm>
        </p:spPr>
        <p:txBody>
          <a:bodyPr/>
          <a:lstStyle/>
          <a:p>
            <a:r>
              <a:rPr lang="en-US" dirty="0"/>
              <a:t>Higher-order hydro code</a:t>
            </a:r>
          </a:p>
          <a:p>
            <a:r>
              <a:rPr lang="en-US" dirty="0"/>
              <a:t>Mix of compute and memory bandwidth bound kernels</a:t>
            </a:r>
          </a:p>
          <a:p>
            <a:r>
              <a:rPr lang="en-US" dirty="0"/>
              <a:t>Depends on MFEM library where most of the runtime is spent</a:t>
            </a:r>
          </a:p>
          <a:p>
            <a:endParaRPr lang="en-US" dirty="0"/>
          </a:p>
        </p:txBody>
      </p:sp>
      <p:pic>
        <p:nvPicPr>
          <p:cNvPr id="4" name="Picture 3">
            <a:extLst>
              <a:ext uri="{FF2B5EF4-FFF2-40B4-BE49-F238E27FC236}">
                <a16:creationId xmlns:a16="http://schemas.microsoft.com/office/drawing/2014/main" id="{5D494F4A-1F8D-FF47-8AA5-BF52F519B455}"/>
              </a:ext>
            </a:extLst>
          </p:cNvPr>
          <p:cNvPicPr>
            <a:picLocks noChangeAspect="1"/>
          </p:cNvPicPr>
          <p:nvPr/>
        </p:nvPicPr>
        <p:blipFill>
          <a:blip r:embed="rId2"/>
          <a:stretch>
            <a:fillRect/>
          </a:stretch>
        </p:blipFill>
        <p:spPr>
          <a:xfrm>
            <a:off x="1924049" y="144748"/>
            <a:ext cx="8343902" cy="1736696"/>
          </a:xfrm>
          <a:prstGeom prst="rect">
            <a:avLst/>
          </a:prstGeom>
        </p:spPr>
      </p:pic>
    </p:spTree>
    <p:extLst>
      <p:ext uri="{BB962C8B-B14F-4D97-AF65-F5344CB8AC3E}">
        <p14:creationId xmlns:p14="http://schemas.microsoft.com/office/powerpoint/2010/main" val="174799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2232-A4B4-2A47-B832-05303B72C0C6}"/>
              </a:ext>
            </a:extLst>
          </p:cNvPr>
          <p:cNvSpPr>
            <a:spLocks noGrp="1"/>
          </p:cNvSpPr>
          <p:nvPr>
            <p:ph type="title"/>
          </p:nvPr>
        </p:nvSpPr>
        <p:spPr/>
        <p:txBody>
          <a:bodyPr/>
          <a:lstStyle/>
          <a:p>
            <a:r>
              <a:rPr lang="en-US" dirty="0"/>
              <a:t>Quicksilver</a:t>
            </a:r>
          </a:p>
        </p:txBody>
      </p:sp>
      <p:sp>
        <p:nvSpPr>
          <p:cNvPr id="3" name="Content Placeholder 2">
            <a:extLst>
              <a:ext uri="{FF2B5EF4-FFF2-40B4-BE49-F238E27FC236}">
                <a16:creationId xmlns:a16="http://schemas.microsoft.com/office/drawing/2014/main" id="{CB7E3DED-7908-A047-9598-D729C689B36B}"/>
              </a:ext>
            </a:extLst>
          </p:cNvPr>
          <p:cNvSpPr>
            <a:spLocks noGrp="1"/>
          </p:cNvSpPr>
          <p:nvPr>
            <p:ph idx="1"/>
          </p:nvPr>
        </p:nvSpPr>
        <p:spPr/>
        <p:txBody>
          <a:bodyPr/>
          <a:lstStyle/>
          <a:p>
            <a:r>
              <a:rPr lang="en-US" dirty="0"/>
              <a:t>Monte Carlo Transport Mini-app</a:t>
            </a:r>
          </a:p>
          <a:p>
            <a:r>
              <a:rPr lang="en-US" dirty="0"/>
              <a:t>Irregular data access results in memory latency usually being the bottleneck</a:t>
            </a:r>
          </a:p>
          <a:p>
            <a:r>
              <a:rPr lang="en-US" dirty="0"/>
              <a:t>Has one large loop where most of the runtime occurs</a:t>
            </a:r>
          </a:p>
          <a:p>
            <a:endParaRPr lang="en-US" dirty="0"/>
          </a:p>
        </p:txBody>
      </p:sp>
      <p:pic>
        <p:nvPicPr>
          <p:cNvPr id="4" name="Picture 3">
            <a:extLst>
              <a:ext uri="{FF2B5EF4-FFF2-40B4-BE49-F238E27FC236}">
                <a16:creationId xmlns:a16="http://schemas.microsoft.com/office/drawing/2014/main" id="{BD5F7EAF-80AF-FA4E-8A28-7060A94B53A8}"/>
              </a:ext>
            </a:extLst>
          </p:cNvPr>
          <p:cNvPicPr>
            <a:picLocks noChangeAspect="1"/>
          </p:cNvPicPr>
          <p:nvPr/>
        </p:nvPicPr>
        <p:blipFill>
          <a:blip r:embed="rId2"/>
          <a:stretch>
            <a:fillRect/>
          </a:stretch>
        </p:blipFill>
        <p:spPr>
          <a:xfrm>
            <a:off x="5017394" y="4275370"/>
            <a:ext cx="6336406" cy="2036530"/>
          </a:xfrm>
          <a:prstGeom prst="rect">
            <a:avLst/>
          </a:prstGeom>
        </p:spPr>
      </p:pic>
      <p:pic>
        <p:nvPicPr>
          <p:cNvPr id="1025" name="Picture 1" descr="page29image102259872">
            <a:extLst>
              <a:ext uri="{FF2B5EF4-FFF2-40B4-BE49-F238E27FC236}">
                <a16:creationId xmlns:a16="http://schemas.microsoft.com/office/drawing/2014/main" id="{0C7B2986-CBCD-B44A-8BCD-E892DD965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5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5CC8-33BA-D24E-A717-87A098AE94F7}"/>
              </a:ext>
            </a:extLst>
          </p:cNvPr>
          <p:cNvSpPr>
            <a:spLocks noGrp="1"/>
          </p:cNvSpPr>
          <p:nvPr>
            <p:ph type="title"/>
          </p:nvPr>
        </p:nvSpPr>
        <p:spPr/>
        <p:txBody>
          <a:bodyPr/>
          <a:lstStyle/>
          <a:p>
            <a:r>
              <a:rPr lang="en-US" dirty="0"/>
              <a:t>SNAP</a:t>
            </a:r>
          </a:p>
        </p:txBody>
      </p:sp>
      <p:pic>
        <p:nvPicPr>
          <p:cNvPr id="5" name="Content Placeholder 4">
            <a:extLst>
              <a:ext uri="{FF2B5EF4-FFF2-40B4-BE49-F238E27FC236}">
                <a16:creationId xmlns:a16="http://schemas.microsoft.com/office/drawing/2014/main" id="{DC484A27-AC21-3647-8399-627EB41536B3}"/>
              </a:ext>
            </a:extLst>
          </p:cNvPr>
          <p:cNvPicPr>
            <a:picLocks noGrp="1" noChangeAspect="1"/>
          </p:cNvPicPr>
          <p:nvPr>
            <p:ph idx="1"/>
          </p:nvPr>
        </p:nvPicPr>
        <p:blipFill>
          <a:blip r:embed="rId2"/>
          <a:stretch>
            <a:fillRect/>
          </a:stretch>
        </p:blipFill>
        <p:spPr>
          <a:xfrm>
            <a:off x="8813217" y="3670479"/>
            <a:ext cx="3130415" cy="2506484"/>
          </a:xfrm>
        </p:spPr>
      </p:pic>
      <p:sp>
        <p:nvSpPr>
          <p:cNvPr id="7" name="Content Placeholder 2">
            <a:extLst>
              <a:ext uri="{FF2B5EF4-FFF2-40B4-BE49-F238E27FC236}">
                <a16:creationId xmlns:a16="http://schemas.microsoft.com/office/drawing/2014/main" id="{A878615F-C93D-6348-81E0-70CD907FE7F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Discrete Ordinates Mini-app</a:t>
            </a:r>
          </a:p>
          <a:p>
            <a:r>
              <a:rPr lang="en-US" dirty="0"/>
              <a:t>Large memory footprint and multiple types (groups, angles, and zones) of parallelism</a:t>
            </a:r>
          </a:p>
          <a:p>
            <a:r>
              <a:rPr lang="en-US" dirty="0"/>
              <a:t>Typically cache bandwidth limited on CPUs</a:t>
            </a:r>
          </a:p>
        </p:txBody>
      </p:sp>
      <p:cxnSp>
        <p:nvCxnSpPr>
          <p:cNvPr id="8" name="Straight Arrow Connector 7">
            <a:extLst>
              <a:ext uri="{FF2B5EF4-FFF2-40B4-BE49-F238E27FC236}">
                <a16:creationId xmlns:a16="http://schemas.microsoft.com/office/drawing/2014/main" id="{1F75436F-26B0-A145-8934-4FB23FA0612B}"/>
              </a:ext>
            </a:extLst>
          </p:cNvPr>
          <p:cNvCxnSpPr>
            <a:cxnSpLocks/>
          </p:cNvCxnSpPr>
          <p:nvPr/>
        </p:nvCxnSpPr>
        <p:spPr>
          <a:xfrm flipV="1">
            <a:off x="8695126" y="6176963"/>
            <a:ext cx="635635"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8AB884C-7FB1-BE49-BF55-36ECCE3BCCAE}"/>
              </a:ext>
            </a:extLst>
          </p:cNvPr>
          <p:cNvCxnSpPr>
            <a:cxnSpLocks/>
          </p:cNvCxnSpPr>
          <p:nvPr/>
        </p:nvCxnSpPr>
        <p:spPr>
          <a:xfrm flipV="1">
            <a:off x="8813217" y="6232679"/>
            <a:ext cx="471949" cy="45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89C88C-F543-1A48-99EA-5E8EF075E302}"/>
              </a:ext>
            </a:extLst>
          </p:cNvPr>
          <p:cNvCxnSpPr>
            <a:cxnSpLocks/>
          </p:cNvCxnSpPr>
          <p:nvPr/>
        </p:nvCxnSpPr>
        <p:spPr>
          <a:xfrm flipV="1">
            <a:off x="9094786" y="6232679"/>
            <a:ext cx="235975" cy="477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9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F3BC-CB34-C349-9358-1F1894DF6249}"/>
              </a:ext>
            </a:extLst>
          </p:cNvPr>
          <p:cNvSpPr>
            <a:spLocks noGrp="1"/>
          </p:cNvSpPr>
          <p:nvPr>
            <p:ph type="title"/>
          </p:nvPr>
        </p:nvSpPr>
        <p:spPr/>
        <p:txBody>
          <a:bodyPr/>
          <a:lstStyle/>
          <a:p>
            <a:r>
              <a:rPr lang="en-US" dirty="0"/>
              <a:t>Things not covered by our benchmarks</a:t>
            </a:r>
          </a:p>
        </p:txBody>
      </p:sp>
      <p:sp>
        <p:nvSpPr>
          <p:cNvPr id="3" name="Content Placeholder 2">
            <a:extLst>
              <a:ext uri="{FF2B5EF4-FFF2-40B4-BE49-F238E27FC236}">
                <a16:creationId xmlns:a16="http://schemas.microsoft.com/office/drawing/2014/main" id="{9FC4A61D-AD3C-B34D-BE90-FBB38B356603}"/>
              </a:ext>
            </a:extLst>
          </p:cNvPr>
          <p:cNvSpPr>
            <a:spLocks noGrp="1"/>
          </p:cNvSpPr>
          <p:nvPr>
            <p:ph idx="1"/>
          </p:nvPr>
        </p:nvSpPr>
        <p:spPr/>
        <p:txBody>
          <a:bodyPr/>
          <a:lstStyle/>
          <a:p>
            <a:r>
              <a:rPr lang="en-US" dirty="0"/>
              <a:t>Networking beyond micro-benchmarks</a:t>
            </a:r>
          </a:p>
          <a:p>
            <a:r>
              <a:rPr lang="en-US" dirty="0"/>
              <a:t>Architecture decision points</a:t>
            </a:r>
          </a:p>
          <a:p>
            <a:r>
              <a:rPr lang="en-US" dirty="0"/>
              <a:t>GPU benchmarks</a:t>
            </a:r>
          </a:p>
          <a:p>
            <a:r>
              <a:rPr lang="en-US" dirty="0" err="1"/>
              <a:t>NVMe</a:t>
            </a:r>
            <a:endParaRPr lang="en-US" dirty="0"/>
          </a:p>
          <a:p>
            <a:r>
              <a:rPr lang="en-US" dirty="0"/>
              <a:t>Etc.</a:t>
            </a:r>
          </a:p>
          <a:p>
            <a:endParaRPr lang="en-US" dirty="0"/>
          </a:p>
          <a:p>
            <a:endParaRPr lang="en-US" dirty="0"/>
          </a:p>
          <a:p>
            <a:endParaRPr lang="en-US" dirty="0"/>
          </a:p>
        </p:txBody>
      </p:sp>
      <p:sp>
        <p:nvSpPr>
          <p:cNvPr id="4" name="TextBox 3">
            <a:extLst>
              <a:ext uri="{FF2B5EF4-FFF2-40B4-BE49-F238E27FC236}">
                <a16:creationId xmlns:a16="http://schemas.microsoft.com/office/drawing/2014/main" id="{8FE975B1-4FC3-C845-AABA-0D9EA33BA06F}"/>
              </a:ext>
            </a:extLst>
          </p:cNvPr>
          <p:cNvSpPr txBox="1"/>
          <p:nvPr/>
        </p:nvSpPr>
        <p:spPr>
          <a:xfrm>
            <a:off x="838200" y="4795897"/>
            <a:ext cx="10515600" cy="2062103"/>
          </a:xfrm>
          <a:prstGeom prst="rect">
            <a:avLst/>
          </a:prstGeom>
          <a:solidFill>
            <a:schemeClr val="accent1"/>
          </a:solidFill>
        </p:spPr>
        <p:txBody>
          <a:bodyPr wrap="square" rtlCol="0">
            <a:spAutoFit/>
          </a:bodyPr>
          <a:lstStyle/>
          <a:p>
            <a:r>
              <a:rPr lang="en-US" sz="3200" dirty="0">
                <a:solidFill>
                  <a:schemeClr val="bg1"/>
                </a:solidFill>
              </a:rPr>
              <a:t>The proposed system will be evaluated on its ability to support these options not their performance.  For any of these features we will work with the chosen integrator to select the best cost performance options as needed.</a:t>
            </a:r>
          </a:p>
        </p:txBody>
      </p:sp>
    </p:spTree>
    <p:extLst>
      <p:ext uri="{BB962C8B-B14F-4D97-AF65-F5344CB8AC3E}">
        <p14:creationId xmlns:p14="http://schemas.microsoft.com/office/powerpoint/2010/main" val="237149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E8E3-43C6-4C49-973A-82AFB625CE93}"/>
              </a:ext>
            </a:extLst>
          </p:cNvPr>
          <p:cNvSpPr>
            <a:spLocks noGrp="1"/>
          </p:cNvSpPr>
          <p:nvPr>
            <p:ph type="title"/>
          </p:nvPr>
        </p:nvSpPr>
        <p:spPr/>
        <p:txBody>
          <a:bodyPr/>
          <a:lstStyle/>
          <a:p>
            <a:r>
              <a:rPr lang="en-US" dirty="0"/>
              <a:t>Notes to the Vendors</a:t>
            </a:r>
          </a:p>
        </p:txBody>
      </p:sp>
      <p:sp>
        <p:nvSpPr>
          <p:cNvPr id="3" name="Content Placeholder 2">
            <a:extLst>
              <a:ext uri="{FF2B5EF4-FFF2-40B4-BE49-F238E27FC236}">
                <a16:creationId xmlns:a16="http://schemas.microsoft.com/office/drawing/2014/main" id="{EF60878B-9C67-2947-87C0-58C59E4EE208}"/>
              </a:ext>
            </a:extLst>
          </p:cNvPr>
          <p:cNvSpPr>
            <a:spLocks noGrp="1"/>
          </p:cNvSpPr>
          <p:nvPr>
            <p:ph idx="1"/>
          </p:nvPr>
        </p:nvSpPr>
        <p:spPr>
          <a:xfrm>
            <a:off x="838200" y="1418384"/>
            <a:ext cx="10515600" cy="4351338"/>
          </a:xfrm>
        </p:spPr>
        <p:txBody>
          <a:bodyPr/>
          <a:lstStyle/>
          <a:p>
            <a:r>
              <a:rPr lang="en-US" dirty="0"/>
              <a:t>Benchmarks are just one of many factors in CTS-2 evaluation</a:t>
            </a:r>
          </a:p>
          <a:p>
            <a:r>
              <a:rPr lang="en-US" dirty="0"/>
              <a:t>Benchmarks are no less and no more important than those other factors (see future DRAFT SOW for more details)</a:t>
            </a:r>
          </a:p>
          <a:p>
            <a:r>
              <a:rPr lang="en-US" dirty="0"/>
              <a:t>If you think a chip that does not benchmark best is the right one for us bid it and tell us why</a:t>
            </a:r>
          </a:p>
          <a:p>
            <a:pPr lvl="1"/>
            <a:r>
              <a:rPr lang="en-US" dirty="0"/>
              <a:t>E.g. power consumption and reliability are better</a:t>
            </a:r>
          </a:p>
          <a:p>
            <a:pPr lvl="1"/>
            <a:r>
              <a:rPr lang="en-US" dirty="0"/>
              <a:t>E.g. better cost/performance</a:t>
            </a:r>
          </a:p>
          <a:p>
            <a:r>
              <a:rPr lang="en-US" dirty="0"/>
              <a:t>Other requirements matter as well so do not optimize your design only for the best benchmark numbers.</a:t>
            </a:r>
          </a:p>
          <a:p>
            <a:endParaRPr lang="en-US" dirty="0"/>
          </a:p>
        </p:txBody>
      </p:sp>
      <p:sp>
        <p:nvSpPr>
          <p:cNvPr id="6" name="TextBox 5">
            <a:extLst>
              <a:ext uri="{FF2B5EF4-FFF2-40B4-BE49-F238E27FC236}">
                <a16:creationId xmlns:a16="http://schemas.microsoft.com/office/drawing/2014/main" id="{F036AFE6-2956-DD48-B146-1A2D388EFC8C}"/>
              </a:ext>
            </a:extLst>
          </p:cNvPr>
          <p:cNvSpPr txBox="1"/>
          <p:nvPr/>
        </p:nvSpPr>
        <p:spPr>
          <a:xfrm>
            <a:off x="838200" y="5288340"/>
            <a:ext cx="10515600" cy="1569660"/>
          </a:xfrm>
          <a:prstGeom prst="rect">
            <a:avLst/>
          </a:prstGeom>
          <a:solidFill>
            <a:schemeClr val="accent1"/>
          </a:solidFill>
        </p:spPr>
        <p:txBody>
          <a:bodyPr wrap="square" rtlCol="0">
            <a:spAutoFit/>
          </a:bodyPr>
          <a:lstStyle/>
          <a:p>
            <a:r>
              <a:rPr lang="en-US" sz="3200" dirty="0">
                <a:solidFill>
                  <a:schemeClr val="bg1"/>
                </a:solidFill>
              </a:rPr>
              <a:t>Remember this is a best value procurement focused on overall cost performance including operating costs and other factors  (see slide 2) are also very important to our decision making.</a:t>
            </a:r>
          </a:p>
        </p:txBody>
      </p:sp>
    </p:spTree>
    <p:extLst>
      <p:ext uri="{BB962C8B-B14F-4D97-AF65-F5344CB8AC3E}">
        <p14:creationId xmlns:p14="http://schemas.microsoft.com/office/powerpoint/2010/main" val="414554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ABC8-74D3-4646-BAD4-FE88854D9BD3}"/>
              </a:ext>
            </a:extLst>
          </p:cNvPr>
          <p:cNvSpPr>
            <a:spLocks noGrp="1"/>
          </p:cNvSpPr>
          <p:nvPr>
            <p:ph type="title"/>
          </p:nvPr>
        </p:nvSpPr>
        <p:spPr/>
        <p:txBody>
          <a:bodyPr/>
          <a:lstStyle/>
          <a:p>
            <a:r>
              <a:rPr lang="en-US" dirty="0"/>
              <a:t>Questions and Feedback</a:t>
            </a:r>
          </a:p>
        </p:txBody>
      </p:sp>
      <p:sp>
        <p:nvSpPr>
          <p:cNvPr id="3" name="Content Placeholder 2">
            <a:extLst>
              <a:ext uri="{FF2B5EF4-FFF2-40B4-BE49-F238E27FC236}">
                <a16:creationId xmlns:a16="http://schemas.microsoft.com/office/drawing/2014/main" id="{73E6E018-FE56-5E41-9865-A58CE68F7466}"/>
              </a:ext>
            </a:extLst>
          </p:cNvPr>
          <p:cNvSpPr>
            <a:spLocks noGrp="1"/>
          </p:cNvSpPr>
          <p:nvPr>
            <p:ph idx="1"/>
          </p:nvPr>
        </p:nvSpPr>
        <p:spPr/>
        <p:txBody>
          <a:bodyPr/>
          <a:lstStyle/>
          <a:p>
            <a:r>
              <a:rPr lang="en-US" dirty="0"/>
              <a:t>If you have questions later please send mail to:</a:t>
            </a:r>
          </a:p>
          <a:p>
            <a:pPr lvl="1"/>
            <a:r>
              <a:rPr lang="en-US" dirty="0"/>
              <a:t>cts2-benchmarks@llnl.gov</a:t>
            </a:r>
          </a:p>
          <a:p>
            <a:r>
              <a:rPr lang="en-US" dirty="0"/>
              <a:t>Benchmarks are available here:</a:t>
            </a:r>
          </a:p>
          <a:p>
            <a:pPr lvl="1"/>
            <a:r>
              <a:rPr lang="en-US" dirty="0">
                <a:hlinkClick r:id="rId2"/>
              </a:rPr>
              <a:t>https://hpc.llnl.gov/cts-2-benchmarks</a:t>
            </a:r>
            <a:endParaRPr lang="en-US" dirty="0"/>
          </a:p>
          <a:p>
            <a:endParaRPr lang="en-US" dirty="0"/>
          </a:p>
        </p:txBody>
      </p:sp>
    </p:spTree>
    <p:extLst>
      <p:ext uri="{BB962C8B-B14F-4D97-AF65-F5344CB8AC3E}">
        <p14:creationId xmlns:p14="http://schemas.microsoft.com/office/powerpoint/2010/main" val="282243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4506544"/>
            <a:ext cx="4286250" cy="923330"/>
          </a:xfrm>
          <a:prstGeom prst="rect">
            <a:avLst/>
          </a:prstGeom>
        </p:spPr>
        <p:txBody>
          <a:bodyPr wrap="square" anchor="b" anchorCtr="0">
            <a:spAutoFit/>
          </a:bodyPr>
          <a:lstStyle/>
          <a:p>
            <a:r>
              <a:rPr lang="en-US" sz="600" b="1" dirty="0">
                <a:solidFill>
                  <a:schemeClr val="bg1"/>
                </a:solidFill>
              </a:rPr>
              <a:t>Disclaimer</a:t>
            </a:r>
          </a:p>
          <a:p>
            <a:r>
              <a:rPr lang="en-US" sz="6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788" dirty="0">
              <a:solidFill>
                <a:schemeClr val="bg1"/>
              </a:solidFill>
              <a:latin typeface="Open Sans" panose="020B0606030504020204" pitchFamily="34" charset="0"/>
            </a:endParaRPr>
          </a:p>
        </p:txBody>
      </p:sp>
      <p:sp>
        <p:nvSpPr>
          <p:cNvPr id="3" name="TextBox 2">
            <a:extLst>
              <a:ext uri="{FF2B5EF4-FFF2-40B4-BE49-F238E27FC236}">
                <a16:creationId xmlns:a16="http://schemas.microsoft.com/office/drawing/2014/main" id="{2B873883-49A7-2F4E-9868-CB90067A102E}"/>
              </a:ext>
            </a:extLst>
          </p:cNvPr>
          <p:cNvSpPr txBox="1"/>
          <p:nvPr/>
        </p:nvSpPr>
        <p:spPr>
          <a:xfrm>
            <a:off x="7373537" y="5863988"/>
            <a:ext cx="3327957" cy="614527"/>
          </a:xfrm>
          <a:prstGeom prst="rect">
            <a:avLst/>
          </a:prstGeom>
          <a:noFill/>
          <a:effectLst/>
        </p:spPr>
        <p:txBody>
          <a:bodyPr wrap="square" rtlCol="0">
            <a:spAutoFit/>
          </a:bodyPr>
          <a:lstStyle/>
          <a:p>
            <a:pPr marL="0" algn="l" defTabSz="457200" rtl="0" eaLnBrk="1" latinLnBrk="0" hangingPunct="1">
              <a:lnSpc>
                <a:spcPct val="90000"/>
              </a:lnSpc>
              <a:spcAft>
                <a:spcPts val="600"/>
              </a:spcAft>
            </a:pPr>
            <a:endParaRPr lang="en-US" sz="800" kern="1200" dirty="0">
              <a:solidFill>
                <a:schemeClr val="bg1"/>
              </a:solidFill>
              <a:effectLst/>
              <a:latin typeface="Arial"/>
              <a:ea typeface="+mn-ea"/>
              <a:cs typeface="Arial"/>
            </a:endParaRPr>
          </a:p>
          <a:p>
            <a:pPr marL="0" algn="l" defTabSz="457200" rtl="0" eaLnBrk="1" latinLnBrk="0" hangingPunct="1">
              <a:lnSpc>
                <a:spcPct val="90000"/>
              </a:lnSpc>
              <a:spcAft>
                <a:spcPts val="600"/>
              </a:spcAft>
            </a:pPr>
            <a:r>
              <a:rPr lang="en-US" sz="800" kern="1200" dirty="0">
                <a:solidFill>
                  <a:schemeClr val="bg1"/>
                </a:solidFill>
                <a:effectLst/>
                <a:latin typeface="Arial"/>
                <a:ea typeface="+mn-ea"/>
                <a:cs typeface="Arial"/>
              </a:rPr>
              <a:t>This work was performed under the auspices of the</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U.S. Department </a:t>
            </a:r>
            <a:br>
              <a:rPr lang="en-US" sz="800" kern="1200" dirty="0">
                <a:solidFill>
                  <a:schemeClr val="bg1"/>
                </a:solidFill>
                <a:effectLst/>
                <a:latin typeface="Arial"/>
                <a:ea typeface="+mn-ea"/>
                <a:cs typeface="Arial"/>
              </a:rPr>
            </a:br>
            <a:r>
              <a:rPr lang="en-US" sz="800" kern="1200" dirty="0">
                <a:solidFill>
                  <a:schemeClr val="bg1"/>
                </a:solidFill>
                <a:effectLst/>
                <a:latin typeface="Arial"/>
                <a:ea typeface="+mn-ea"/>
                <a:cs typeface="Arial"/>
              </a:rPr>
              <a:t>of Energy by Lawrence Livermore National Laboratory under contract </a:t>
            </a:r>
            <a:br>
              <a:rPr lang="en-US" sz="800" kern="1200" dirty="0">
                <a:solidFill>
                  <a:schemeClr val="bg1"/>
                </a:solidFill>
                <a:effectLst/>
                <a:latin typeface="Arial"/>
                <a:ea typeface="+mn-ea"/>
                <a:cs typeface="Arial"/>
              </a:rPr>
            </a:br>
            <a:r>
              <a:rPr lang="en-US" sz="800" kern="1200" dirty="0">
                <a:solidFill>
                  <a:schemeClr val="bg1"/>
                </a:solidFill>
                <a:effectLst/>
                <a:latin typeface="Arial"/>
                <a:ea typeface="+mn-ea"/>
                <a:cs typeface="Arial"/>
              </a:rPr>
              <a:t>DE-AC52-07NA27344.</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Lawrence Livermore National Security, LLC</a:t>
            </a:r>
          </a:p>
        </p:txBody>
      </p:sp>
      <p:sp>
        <p:nvSpPr>
          <p:cNvPr id="4" name="Rectangle 3">
            <a:extLst>
              <a:ext uri="{FF2B5EF4-FFF2-40B4-BE49-F238E27FC236}">
                <a16:creationId xmlns:a16="http://schemas.microsoft.com/office/drawing/2014/main" id="{FF4BD985-33A8-3547-977E-B1D9F86DFD8E}"/>
              </a:ext>
            </a:extLst>
          </p:cNvPr>
          <p:cNvSpPr/>
          <p:nvPr/>
        </p:nvSpPr>
        <p:spPr>
          <a:xfrm>
            <a:off x="9912900" y="6478515"/>
            <a:ext cx="1928670" cy="369332"/>
          </a:xfrm>
          <a:prstGeom prst="rect">
            <a:avLst/>
          </a:prstGeom>
        </p:spPr>
        <p:txBody>
          <a:bodyPr wrap="none">
            <a:spAutoFit/>
          </a:bodyPr>
          <a:lstStyle/>
          <a:p>
            <a:r>
              <a:rPr lang="en-US" dirty="0">
                <a:solidFill>
                  <a:schemeClr val="bg1"/>
                </a:solidFill>
                <a:latin typeface="-webkit-standard"/>
              </a:rPr>
              <a:t>LLNL-PRES-774947</a:t>
            </a:r>
            <a:endParaRPr lang="en-US" dirty="0">
              <a:solidFill>
                <a:schemeClr val="bg1"/>
              </a:solidFill>
            </a:endParaRPr>
          </a:p>
        </p:txBody>
      </p:sp>
    </p:spTree>
    <p:extLst>
      <p:ext uri="{BB962C8B-B14F-4D97-AF65-F5344CB8AC3E}">
        <p14:creationId xmlns:p14="http://schemas.microsoft.com/office/powerpoint/2010/main" val="158630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F2DE-2AA7-2B4E-AD14-EECC0908368E}"/>
              </a:ext>
            </a:extLst>
          </p:cNvPr>
          <p:cNvSpPr>
            <a:spLocks noGrp="1"/>
          </p:cNvSpPr>
          <p:nvPr>
            <p:ph type="title"/>
          </p:nvPr>
        </p:nvSpPr>
        <p:spPr>
          <a:xfrm>
            <a:off x="838200" y="365125"/>
            <a:ext cx="10515600" cy="1325563"/>
          </a:xfrm>
        </p:spPr>
        <p:txBody>
          <a:bodyPr/>
          <a:lstStyle/>
          <a:p>
            <a:r>
              <a:rPr lang="en-US"/>
              <a:t>High Level CTS-2 Goals</a:t>
            </a:r>
            <a:endParaRPr lang="en-US" dirty="0"/>
          </a:p>
        </p:txBody>
      </p:sp>
      <p:sp>
        <p:nvSpPr>
          <p:cNvPr id="3" name="Content Placeholder 2">
            <a:extLst>
              <a:ext uri="{FF2B5EF4-FFF2-40B4-BE49-F238E27FC236}">
                <a16:creationId xmlns:a16="http://schemas.microsoft.com/office/drawing/2014/main" id="{FCC2EBDB-4444-E747-83E7-9A06D92EF8D3}"/>
              </a:ext>
            </a:extLst>
          </p:cNvPr>
          <p:cNvSpPr>
            <a:spLocks noGrp="1"/>
          </p:cNvSpPr>
          <p:nvPr>
            <p:ph idx="1"/>
          </p:nvPr>
        </p:nvSpPr>
        <p:spPr>
          <a:xfrm>
            <a:off x="838200" y="1825625"/>
            <a:ext cx="10515600" cy="4351338"/>
          </a:xfrm>
        </p:spPr>
        <p:txBody>
          <a:bodyPr/>
          <a:lstStyle/>
          <a:p>
            <a:r>
              <a:rPr lang="en-US" dirty="0"/>
              <a:t>Deliver relatively low risk cycles to our users</a:t>
            </a:r>
          </a:p>
          <a:p>
            <a:pPr lvl="1"/>
            <a:r>
              <a:rPr lang="en-US" dirty="0"/>
              <a:t>This includes standing up, stabilizing and integrating systems quickly</a:t>
            </a:r>
          </a:p>
          <a:p>
            <a:r>
              <a:rPr lang="en-US" dirty="0"/>
              <a:t>Deliver these cycles with hardware that requires low porting effort</a:t>
            </a:r>
          </a:p>
          <a:p>
            <a:pPr lvl="1"/>
            <a:r>
              <a:rPr lang="en-US" dirty="0"/>
              <a:t>Build on existing programming models and previous CTS and ATS machines</a:t>
            </a:r>
          </a:p>
          <a:p>
            <a:r>
              <a:rPr lang="en-US" dirty="0"/>
              <a:t>Deliver the best cost performance we can given the other constraints</a:t>
            </a:r>
          </a:p>
          <a:p>
            <a:pPr lvl="1"/>
            <a:r>
              <a:rPr lang="en-US" dirty="0"/>
              <a:t>This includes capital and operating costs</a:t>
            </a:r>
          </a:p>
          <a:p>
            <a:pPr marL="0" indent="0">
              <a:buNone/>
            </a:pPr>
            <a:endParaRPr lang="en-US" dirty="0"/>
          </a:p>
        </p:txBody>
      </p:sp>
      <p:sp>
        <p:nvSpPr>
          <p:cNvPr id="4" name="TextBox 3">
            <a:extLst>
              <a:ext uri="{FF2B5EF4-FFF2-40B4-BE49-F238E27FC236}">
                <a16:creationId xmlns:a16="http://schemas.microsoft.com/office/drawing/2014/main" id="{9F96FCB7-487E-9443-A10C-E283A93E6DC7}"/>
              </a:ext>
            </a:extLst>
          </p:cNvPr>
          <p:cNvSpPr txBox="1"/>
          <p:nvPr/>
        </p:nvSpPr>
        <p:spPr>
          <a:xfrm>
            <a:off x="838200" y="5773291"/>
            <a:ext cx="10515600" cy="1077218"/>
          </a:xfrm>
          <a:prstGeom prst="rect">
            <a:avLst/>
          </a:prstGeom>
          <a:solidFill>
            <a:schemeClr val="accent1"/>
          </a:solidFill>
        </p:spPr>
        <p:txBody>
          <a:bodyPr wrap="square" rtlCol="0">
            <a:spAutoFit/>
          </a:bodyPr>
          <a:lstStyle/>
          <a:p>
            <a:r>
              <a:rPr lang="en-US" sz="3200" dirty="0">
                <a:solidFill>
                  <a:schemeClr val="bg1"/>
                </a:solidFill>
              </a:rPr>
              <a:t>Benchmarks are meant to help us address the cost performance part of our goals.</a:t>
            </a:r>
          </a:p>
        </p:txBody>
      </p:sp>
    </p:spTree>
    <p:extLst>
      <p:ext uri="{BB962C8B-B14F-4D97-AF65-F5344CB8AC3E}">
        <p14:creationId xmlns:p14="http://schemas.microsoft.com/office/powerpoint/2010/main" val="144484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E8AC-81D1-1342-B694-59BF9B1DFCB8}"/>
              </a:ext>
            </a:extLst>
          </p:cNvPr>
          <p:cNvSpPr>
            <a:spLocks noGrp="1"/>
          </p:cNvSpPr>
          <p:nvPr>
            <p:ph type="title"/>
          </p:nvPr>
        </p:nvSpPr>
        <p:spPr/>
        <p:txBody>
          <a:bodyPr/>
          <a:lstStyle/>
          <a:p>
            <a:r>
              <a:rPr lang="en-US" dirty="0"/>
              <a:t>Why we added benchmarks for CTS-2</a:t>
            </a:r>
          </a:p>
        </p:txBody>
      </p:sp>
      <p:sp>
        <p:nvSpPr>
          <p:cNvPr id="3" name="Content Placeholder 2">
            <a:extLst>
              <a:ext uri="{FF2B5EF4-FFF2-40B4-BE49-F238E27FC236}">
                <a16:creationId xmlns:a16="http://schemas.microsoft.com/office/drawing/2014/main" id="{6C2BAA3D-4D1F-9C4F-9875-1EA9C96AED90}"/>
              </a:ext>
            </a:extLst>
          </p:cNvPr>
          <p:cNvSpPr>
            <a:spLocks noGrp="1"/>
          </p:cNvSpPr>
          <p:nvPr>
            <p:ph idx="1"/>
          </p:nvPr>
        </p:nvSpPr>
        <p:spPr/>
        <p:txBody>
          <a:bodyPr>
            <a:normAutofit/>
          </a:bodyPr>
          <a:lstStyle/>
          <a:p>
            <a:r>
              <a:rPr lang="en-US" dirty="0"/>
              <a:t>CTS-2 is focused on getting the best cost performance</a:t>
            </a:r>
          </a:p>
          <a:p>
            <a:r>
              <a:rPr lang="en-US" dirty="0"/>
              <a:t>There multiple viable processor families</a:t>
            </a:r>
          </a:p>
          <a:p>
            <a:r>
              <a:rPr lang="en-US" dirty="0"/>
              <a:t>Within each processor family there are multiple </a:t>
            </a:r>
            <a:r>
              <a:rPr lang="en-US" dirty="0" err="1"/>
              <a:t>skus</a:t>
            </a:r>
            <a:r>
              <a:rPr lang="en-US" dirty="0"/>
              <a:t> that could be viable</a:t>
            </a:r>
          </a:p>
          <a:p>
            <a:endParaRPr lang="en-US" dirty="0"/>
          </a:p>
          <a:p>
            <a:pPr lvl="1"/>
            <a:endParaRPr lang="en-US" dirty="0"/>
          </a:p>
          <a:p>
            <a:endParaRPr lang="en-US" dirty="0"/>
          </a:p>
          <a:p>
            <a:pPr marL="0" indent="0">
              <a:buNone/>
            </a:pPr>
            <a:endParaRPr lang="en-US" dirty="0"/>
          </a:p>
        </p:txBody>
      </p:sp>
      <p:sp>
        <p:nvSpPr>
          <p:cNvPr id="5" name="TextBox 4">
            <a:extLst>
              <a:ext uri="{FF2B5EF4-FFF2-40B4-BE49-F238E27FC236}">
                <a16:creationId xmlns:a16="http://schemas.microsoft.com/office/drawing/2014/main" id="{3782F141-E5F5-1A46-87B0-B2FA75563EC4}"/>
              </a:ext>
            </a:extLst>
          </p:cNvPr>
          <p:cNvSpPr txBox="1"/>
          <p:nvPr/>
        </p:nvSpPr>
        <p:spPr>
          <a:xfrm>
            <a:off x="838200" y="5288340"/>
            <a:ext cx="10515600" cy="1569660"/>
          </a:xfrm>
          <a:prstGeom prst="rect">
            <a:avLst/>
          </a:prstGeom>
          <a:solidFill>
            <a:schemeClr val="accent1"/>
          </a:solidFill>
        </p:spPr>
        <p:txBody>
          <a:bodyPr wrap="square" rtlCol="0">
            <a:spAutoFit/>
          </a:bodyPr>
          <a:lstStyle/>
          <a:p>
            <a:r>
              <a:rPr lang="en-US" sz="3200" dirty="0">
                <a:solidFill>
                  <a:schemeClr val="bg1"/>
                </a:solidFill>
              </a:rPr>
              <a:t>The goal of benchmarking requirements is to assist the offeror in selecting the most promising technologies on a cost performance basis.  </a:t>
            </a:r>
          </a:p>
        </p:txBody>
      </p:sp>
    </p:spTree>
    <p:extLst>
      <p:ext uri="{BB962C8B-B14F-4D97-AF65-F5344CB8AC3E}">
        <p14:creationId xmlns:p14="http://schemas.microsoft.com/office/powerpoint/2010/main" val="249745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24D4-7579-9D46-AD63-B902687CFBCF}"/>
              </a:ext>
            </a:extLst>
          </p:cNvPr>
          <p:cNvSpPr>
            <a:spLocks noGrp="1"/>
          </p:cNvSpPr>
          <p:nvPr>
            <p:ph type="title"/>
          </p:nvPr>
        </p:nvSpPr>
        <p:spPr/>
        <p:txBody>
          <a:bodyPr/>
          <a:lstStyle/>
          <a:p>
            <a:r>
              <a:rPr lang="en-US" dirty="0"/>
              <a:t>Benchmarking Philosophy</a:t>
            </a:r>
          </a:p>
        </p:txBody>
      </p:sp>
      <p:sp>
        <p:nvSpPr>
          <p:cNvPr id="3" name="Content Placeholder 2">
            <a:extLst>
              <a:ext uri="{FF2B5EF4-FFF2-40B4-BE49-F238E27FC236}">
                <a16:creationId xmlns:a16="http://schemas.microsoft.com/office/drawing/2014/main" id="{1F8F05EA-E5B0-394A-BC5A-49519CA50D38}"/>
              </a:ext>
            </a:extLst>
          </p:cNvPr>
          <p:cNvSpPr>
            <a:spLocks noGrp="1"/>
          </p:cNvSpPr>
          <p:nvPr>
            <p:ph idx="1"/>
          </p:nvPr>
        </p:nvSpPr>
        <p:spPr/>
        <p:txBody>
          <a:bodyPr>
            <a:normAutofit/>
          </a:bodyPr>
          <a:lstStyle/>
          <a:p>
            <a:r>
              <a:rPr lang="en-US" dirty="0"/>
              <a:t>Keep things as simple as possible, while still getting the information we need</a:t>
            </a:r>
          </a:p>
          <a:p>
            <a:pPr lvl="1"/>
            <a:r>
              <a:rPr lang="en-US" dirty="0"/>
              <a:t>We aim to keep the benchmark projection cost down to enable bids from multiple integrators</a:t>
            </a:r>
          </a:p>
          <a:p>
            <a:r>
              <a:rPr lang="en-US" dirty="0"/>
              <a:t>Reuse benchmarks that vendors are familiar with from other procurements when possible</a:t>
            </a:r>
          </a:p>
          <a:p>
            <a:endParaRPr lang="en-US" dirty="0"/>
          </a:p>
          <a:p>
            <a:pPr marL="0" indent="0">
              <a:buNone/>
            </a:pPr>
            <a:endParaRPr lang="en-US" dirty="0"/>
          </a:p>
        </p:txBody>
      </p:sp>
    </p:spTree>
    <p:extLst>
      <p:ext uri="{BB962C8B-B14F-4D97-AF65-F5344CB8AC3E}">
        <p14:creationId xmlns:p14="http://schemas.microsoft.com/office/powerpoint/2010/main" val="176785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B91C-5847-274B-B1A8-D67CD70137DD}"/>
              </a:ext>
            </a:extLst>
          </p:cNvPr>
          <p:cNvSpPr>
            <a:spLocks noGrp="1"/>
          </p:cNvSpPr>
          <p:nvPr>
            <p:ph type="title"/>
          </p:nvPr>
        </p:nvSpPr>
        <p:spPr/>
        <p:txBody>
          <a:bodyPr/>
          <a:lstStyle/>
          <a:p>
            <a:r>
              <a:rPr lang="en-US" dirty="0"/>
              <a:t>Two Types of Benchmarks</a:t>
            </a:r>
          </a:p>
        </p:txBody>
      </p:sp>
      <p:sp>
        <p:nvSpPr>
          <p:cNvPr id="3" name="Content Placeholder 2">
            <a:extLst>
              <a:ext uri="{FF2B5EF4-FFF2-40B4-BE49-F238E27FC236}">
                <a16:creationId xmlns:a16="http://schemas.microsoft.com/office/drawing/2014/main" id="{0BCF3FD3-CE5B-9E41-BF80-8E25A180C2ED}"/>
              </a:ext>
            </a:extLst>
          </p:cNvPr>
          <p:cNvSpPr>
            <a:spLocks noGrp="1"/>
          </p:cNvSpPr>
          <p:nvPr>
            <p:ph idx="1"/>
          </p:nvPr>
        </p:nvSpPr>
        <p:spPr/>
        <p:txBody>
          <a:bodyPr/>
          <a:lstStyle/>
          <a:p>
            <a:r>
              <a:rPr lang="en-US" dirty="0"/>
              <a:t>DOE Mini-apps</a:t>
            </a:r>
          </a:p>
          <a:p>
            <a:pPr lvl="1"/>
            <a:r>
              <a:rPr lang="en-US" dirty="0"/>
              <a:t>Four smaller applications used to understand node performance and projected to estimate SU throughput </a:t>
            </a:r>
          </a:p>
          <a:p>
            <a:pPr lvl="1"/>
            <a:r>
              <a:rPr lang="en-US" dirty="0"/>
              <a:t>Meant to roughly represent important workloads and applications at the ASC labs</a:t>
            </a:r>
          </a:p>
          <a:p>
            <a:r>
              <a:rPr lang="en-US" dirty="0"/>
              <a:t>Microbenchmarks</a:t>
            </a:r>
          </a:p>
          <a:p>
            <a:pPr lvl="1"/>
            <a:r>
              <a:rPr lang="en-US" dirty="0"/>
              <a:t>Used to evaluate sub-systems</a:t>
            </a:r>
          </a:p>
          <a:p>
            <a:pPr lvl="1"/>
            <a:r>
              <a:rPr lang="en-US" dirty="0"/>
              <a:t>Tied to specific SOW requirements</a:t>
            </a:r>
          </a:p>
        </p:txBody>
      </p:sp>
    </p:spTree>
    <p:extLst>
      <p:ext uri="{BB962C8B-B14F-4D97-AF65-F5344CB8AC3E}">
        <p14:creationId xmlns:p14="http://schemas.microsoft.com/office/powerpoint/2010/main" val="157815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18B3-4EA1-AD47-A7F5-8F8741E1227D}"/>
              </a:ext>
            </a:extLst>
          </p:cNvPr>
          <p:cNvSpPr>
            <a:spLocks noGrp="1"/>
          </p:cNvSpPr>
          <p:nvPr>
            <p:ph type="title"/>
          </p:nvPr>
        </p:nvSpPr>
        <p:spPr/>
        <p:txBody>
          <a:bodyPr/>
          <a:lstStyle/>
          <a:p>
            <a:r>
              <a:rPr lang="en-US" dirty="0"/>
              <a:t>Mini-apps</a:t>
            </a:r>
          </a:p>
        </p:txBody>
      </p:sp>
      <p:sp>
        <p:nvSpPr>
          <p:cNvPr id="3" name="Content Placeholder 2">
            <a:extLst>
              <a:ext uri="{FF2B5EF4-FFF2-40B4-BE49-F238E27FC236}">
                <a16:creationId xmlns:a16="http://schemas.microsoft.com/office/drawing/2014/main" id="{CD870E49-F56B-6A4F-8641-677A8F605A07}"/>
              </a:ext>
            </a:extLst>
          </p:cNvPr>
          <p:cNvSpPr>
            <a:spLocks noGrp="1"/>
          </p:cNvSpPr>
          <p:nvPr>
            <p:ph idx="1"/>
          </p:nvPr>
        </p:nvSpPr>
        <p:spPr>
          <a:xfrm>
            <a:off x="838200" y="1690688"/>
            <a:ext cx="10515600" cy="4486275"/>
          </a:xfrm>
        </p:spPr>
        <p:txBody>
          <a:bodyPr>
            <a:normAutofit fontScale="92500" lnSpcReduction="10000"/>
          </a:bodyPr>
          <a:lstStyle/>
          <a:p>
            <a:r>
              <a:rPr lang="en-US" dirty="0"/>
              <a:t>Four representative DOE applications are used:</a:t>
            </a:r>
          </a:p>
          <a:p>
            <a:pPr lvl="1"/>
            <a:r>
              <a:rPr lang="en-US" dirty="0"/>
              <a:t>HPCG</a:t>
            </a:r>
          </a:p>
          <a:p>
            <a:pPr lvl="1"/>
            <a:r>
              <a:rPr lang="en-US" dirty="0"/>
              <a:t>LAGHOS</a:t>
            </a:r>
          </a:p>
          <a:p>
            <a:pPr lvl="1"/>
            <a:r>
              <a:rPr lang="en-US" dirty="0"/>
              <a:t>Quicksilver</a:t>
            </a:r>
          </a:p>
          <a:p>
            <a:pPr lvl="1"/>
            <a:r>
              <a:rPr lang="en-US" dirty="0"/>
              <a:t>SNAP</a:t>
            </a:r>
          </a:p>
          <a:p>
            <a:r>
              <a:rPr lang="en-US" dirty="0"/>
              <a:t>Single node problems are selected to minimize overall benchmark effort</a:t>
            </a:r>
          </a:p>
          <a:p>
            <a:r>
              <a:rPr lang="en-US" dirty="0"/>
              <a:t>Job sizes are selected to represent node level characteristics of production jobs</a:t>
            </a:r>
          </a:p>
          <a:p>
            <a:pPr lvl="1"/>
            <a:r>
              <a:rPr lang="en-US" dirty="0"/>
              <a:t>Memory capacity per core (or per MPI task)</a:t>
            </a:r>
          </a:p>
          <a:p>
            <a:pPr lvl="1"/>
            <a:r>
              <a:rPr lang="en-US" dirty="0"/>
              <a:t>Memory bandwidth or latency sensitivities</a:t>
            </a:r>
          </a:p>
          <a:p>
            <a:pPr lvl="1"/>
            <a:r>
              <a:rPr lang="en-US" dirty="0"/>
              <a:t>Memory access patterns</a:t>
            </a:r>
          </a:p>
          <a:p>
            <a:pPr lvl="1"/>
            <a:r>
              <a:rPr lang="en-US" dirty="0"/>
              <a:t>Computing requirements (double precision flops, integer, etc.)</a:t>
            </a:r>
          </a:p>
          <a:p>
            <a:endParaRPr lang="en-US" dirty="0"/>
          </a:p>
        </p:txBody>
      </p:sp>
    </p:spTree>
    <p:extLst>
      <p:ext uri="{BB962C8B-B14F-4D97-AF65-F5344CB8AC3E}">
        <p14:creationId xmlns:p14="http://schemas.microsoft.com/office/powerpoint/2010/main" val="257862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0E3A-F90E-264E-BB07-2041CFB135B2}"/>
              </a:ext>
            </a:extLst>
          </p:cNvPr>
          <p:cNvSpPr>
            <a:spLocks noGrp="1"/>
          </p:cNvSpPr>
          <p:nvPr>
            <p:ph type="title"/>
          </p:nvPr>
        </p:nvSpPr>
        <p:spPr/>
        <p:txBody>
          <a:bodyPr/>
          <a:lstStyle/>
          <a:p>
            <a:r>
              <a:rPr lang="en-US" dirty="0"/>
              <a:t>Performance Relative to CTS-1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85E1A9-9E01-7349-8E93-89C36D911AB9}"/>
                  </a:ext>
                </a:extLst>
              </p:cNvPr>
              <p:cNvSpPr>
                <a:spLocks noGrp="1"/>
              </p:cNvSpPr>
              <p:nvPr>
                <p:ph idx="1"/>
              </p:nvPr>
            </p:nvSpPr>
            <p:spPr/>
            <p:txBody>
              <a:bodyPr>
                <a:normAutofit lnSpcReduction="10000"/>
              </a:bodyPr>
              <a:lstStyle/>
              <a:p>
                <a:r>
                  <a:rPr lang="en-US" dirty="0"/>
                  <a:t>Each application will come with a baseline Figure of Merit (FOM) measured on our CTS-1 machines and the offeror will provide a projected FOM relative to that</a:t>
                </a:r>
                <a:r>
                  <a:rPr lang="en-US" b="1" i="1" dirty="0"/>
                  <a:t>				</a:t>
                </a:r>
              </a:p>
              <a:p>
                <a:pPr marL="0" indent="0">
                  <a:buNone/>
                </a:pPr>
                <a:r>
                  <a:rPr lang="en-US" b="1" i="1" dirty="0"/>
                  <a:t>		S</a:t>
                </a:r>
                <a:r>
                  <a:rPr lang="en-US" b="1" i="1" baseline="-25000" dirty="0"/>
                  <a:t>i</a:t>
                </a:r>
                <a:r>
                  <a:rPr lang="en-US" b="1" i="1" dirty="0"/>
                  <a:t> = projected </a:t>
                </a:r>
                <a:r>
                  <a:rPr lang="en-US" b="1" i="1" dirty="0" err="1"/>
                  <a:t>FOM</a:t>
                </a:r>
                <a:r>
                  <a:rPr lang="en-US" b="1" i="1" baseline="-25000" dirty="0" err="1"/>
                  <a:t>i</a:t>
                </a:r>
                <a:r>
                  <a:rPr lang="en-US" b="1" i="1" dirty="0"/>
                  <a:t> / baseline </a:t>
                </a:r>
                <a:r>
                  <a:rPr lang="en-US" b="1" i="1" dirty="0" err="1"/>
                  <a:t>FOM</a:t>
                </a:r>
                <a:r>
                  <a:rPr lang="en-US" b="1" i="1" baseline="-25000" dirty="0" err="1"/>
                  <a:t>i</a:t>
                </a:r>
                <a:r>
                  <a:rPr lang="en-US" b="1" i="1" dirty="0"/>
                  <a:t> </a:t>
                </a:r>
              </a:p>
              <a:p>
                <a:r>
                  <a:rPr lang="en-US" dirty="0"/>
                  <a:t>These FOMs will be combined into a node FOM using a harmonic mean</a:t>
                </a:r>
              </a:p>
              <a:p>
                <a:pPr marL="0" indent="0">
                  <a:buNone/>
                </a:pPr>
                <a:r>
                  <a:rPr lang="en-US" b="1" dirty="0"/>
                  <a:t>			</a:t>
                </a:r>
                <a14:m>
                  <m:oMath xmlns:m="http://schemas.openxmlformats.org/officeDocument/2006/math">
                    <m:r>
                      <a:rPr lang="en-US" b="1" i="1" smtClean="0">
                        <a:latin typeface="Cambria Math" panose="02040503050406030204" pitchFamily="18" charset="0"/>
                      </a:rPr>
                      <m:t>𝑺</m:t>
                    </m:r>
                    <m:r>
                      <a:rPr lang="en-US" b="1" i="1" baseline="-25000" smtClean="0">
                        <a:latin typeface="Cambria Math" panose="02040503050406030204" pitchFamily="18" charset="0"/>
                      </a:rPr>
                      <m:t>𝒏𝒐𝒅𝒆</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nary>
                      <m:naryPr>
                        <m:chr m:val="∑"/>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sub>
                      <m:sup>
                        <m:r>
                          <a:rPr lang="en-US" b="1" i="1" smtClean="0">
                            <a:latin typeface="Cambria Math" panose="02040503050406030204" pitchFamily="18" charset="0"/>
                          </a:rPr>
                          <m:t>𝟒</m:t>
                        </m:r>
                      </m:sup>
                      <m:e>
                        <m:r>
                          <a:rPr lang="en-US" b="1" i="1" smtClean="0">
                            <a:latin typeface="Cambria Math" panose="02040503050406030204" pitchFamily="18" charset="0"/>
                          </a:rPr>
                          <m:t>𝟏</m:t>
                        </m:r>
                        <m:r>
                          <a:rPr lang="en-US" b="1" i="1" smtClean="0">
                            <a:latin typeface="Cambria Math" panose="02040503050406030204" pitchFamily="18" charset="0"/>
                          </a:rPr>
                          <m:t>/</m:t>
                        </m:r>
                      </m:e>
                    </m:nary>
                    <m:r>
                      <a:rPr lang="en-US" b="1" i="1">
                        <a:latin typeface="Cambria Math" panose="02040503050406030204" pitchFamily="18" charset="0"/>
                      </a:rPr>
                      <m:t>𝑺</m:t>
                    </m:r>
                    <m:r>
                      <a:rPr lang="en-US" b="1" i="1" smtClean="0">
                        <a:latin typeface="Cambria Math" panose="02040503050406030204" pitchFamily="18" charset="0"/>
                      </a:rPr>
                      <m:t>𝒊</m:t>
                    </m:r>
                  </m:oMath>
                </a14:m>
                <a:endParaRPr lang="en-US" dirty="0"/>
              </a:p>
              <a:p>
                <a:endParaRPr lang="en-US" dirty="0"/>
              </a:p>
              <a:p>
                <a:r>
                  <a:rPr lang="en-US" dirty="0"/>
                  <a:t>A SU FOM will be calculated by multiplying the node level FOM by the number of compute nodes in a SU.</a:t>
                </a:r>
              </a:p>
            </p:txBody>
          </p:sp>
        </mc:Choice>
        <mc:Fallback xmlns="">
          <p:sp>
            <p:nvSpPr>
              <p:cNvPr id="3" name="Content Placeholder 2">
                <a:extLst>
                  <a:ext uri="{FF2B5EF4-FFF2-40B4-BE49-F238E27FC236}">
                    <a16:creationId xmlns:a16="http://schemas.microsoft.com/office/drawing/2014/main" id="{DB85E1A9-9E01-7349-8E93-89C36D911AB9}"/>
                  </a:ext>
                </a:extLst>
              </p:cNvPr>
              <p:cNvSpPr>
                <a:spLocks noGrp="1" noRot="1" noChangeAspect="1" noMove="1" noResize="1" noEditPoints="1" noAdjustHandles="1" noChangeArrowheads="1" noChangeShapeType="1" noTextEdit="1"/>
              </p:cNvSpPr>
              <p:nvPr>
                <p:ph idx="1"/>
              </p:nvPr>
            </p:nvSpPr>
            <p:spPr>
              <a:blipFill>
                <a:blip r:embed="rId2"/>
                <a:stretch>
                  <a:fillRect l="-965" t="-3509" r="-1448"/>
                </a:stretch>
              </a:blipFill>
            </p:spPr>
            <p:txBody>
              <a:bodyPr/>
              <a:lstStyle/>
              <a:p>
                <a:r>
                  <a:rPr lang="en-US">
                    <a:noFill/>
                  </a:rPr>
                  <a:t> </a:t>
                </a:r>
              </a:p>
            </p:txBody>
          </p:sp>
        </mc:Fallback>
      </mc:AlternateContent>
    </p:spTree>
    <p:extLst>
      <p:ext uri="{BB962C8B-B14F-4D97-AF65-F5344CB8AC3E}">
        <p14:creationId xmlns:p14="http://schemas.microsoft.com/office/powerpoint/2010/main" val="248127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147C-E054-5249-A4AC-7D40767C006F}"/>
              </a:ext>
            </a:extLst>
          </p:cNvPr>
          <p:cNvSpPr>
            <a:spLocks noGrp="1"/>
          </p:cNvSpPr>
          <p:nvPr>
            <p:ph type="title"/>
          </p:nvPr>
        </p:nvSpPr>
        <p:spPr/>
        <p:txBody>
          <a:bodyPr/>
          <a:lstStyle/>
          <a:p>
            <a:r>
              <a:rPr lang="en-US" dirty="0"/>
              <a:t>Microbenchmarks</a:t>
            </a:r>
          </a:p>
        </p:txBody>
      </p:sp>
      <p:sp>
        <p:nvSpPr>
          <p:cNvPr id="3" name="Content Placeholder 2">
            <a:extLst>
              <a:ext uri="{FF2B5EF4-FFF2-40B4-BE49-F238E27FC236}">
                <a16:creationId xmlns:a16="http://schemas.microsoft.com/office/drawing/2014/main" id="{A930C325-F4B1-6A44-8264-2BDAE735A96B}"/>
              </a:ext>
            </a:extLst>
          </p:cNvPr>
          <p:cNvSpPr>
            <a:spLocks noGrp="1"/>
          </p:cNvSpPr>
          <p:nvPr>
            <p:ph idx="1"/>
          </p:nvPr>
        </p:nvSpPr>
        <p:spPr/>
        <p:txBody>
          <a:bodyPr>
            <a:normAutofit fontScale="92500" lnSpcReduction="10000"/>
          </a:bodyPr>
          <a:lstStyle/>
          <a:p>
            <a:r>
              <a:rPr lang="en-US" dirty="0"/>
              <a:t>Will be used to set some statement of work targets at contract time</a:t>
            </a:r>
          </a:p>
          <a:p>
            <a:r>
              <a:rPr lang="en-US" dirty="0"/>
              <a:t>Meant to understand the performance of various important subsystems</a:t>
            </a:r>
          </a:p>
          <a:p>
            <a:r>
              <a:rPr lang="en-US" dirty="0"/>
              <a:t>Memory performance</a:t>
            </a:r>
          </a:p>
          <a:p>
            <a:pPr lvl="1"/>
            <a:r>
              <a:rPr lang="en-US" b="1" dirty="0"/>
              <a:t>STREAM</a:t>
            </a:r>
            <a:r>
              <a:rPr lang="en-US" dirty="0"/>
              <a:t> is used to judge this for both a single core and all cores</a:t>
            </a:r>
          </a:p>
          <a:p>
            <a:r>
              <a:rPr lang="en-US" dirty="0"/>
              <a:t>Compute performance</a:t>
            </a:r>
          </a:p>
          <a:p>
            <a:pPr lvl="1"/>
            <a:r>
              <a:rPr lang="en-US" dirty="0"/>
              <a:t>Peak node </a:t>
            </a:r>
            <a:r>
              <a:rPr lang="en-US" b="1" dirty="0"/>
              <a:t>DGEMM</a:t>
            </a:r>
            <a:r>
              <a:rPr lang="en-US" dirty="0"/>
              <a:t> gives us node level FLOPs</a:t>
            </a:r>
          </a:p>
          <a:p>
            <a:pPr lvl="1"/>
            <a:r>
              <a:rPr lang="en-US" dirty="0"/>
              <a:t>Single core </a:t>
            </a:r>
            <a:r>
              <a:rPr lang="en-US" b="1" dirty="0"/>
              <a:t>DAXPY</a:t>
            </a:r>
            <a:r>
              <a:rPr lang="en-US" dirty="0"/>
              <a:t> gives us single core compute performance</a:t>
            </a:r>
          </a:p>
          <a:p>
            <a:r>
              <a:rPr lang="en-US" dirty="0"/>
              <a:t>Network performance</a:t>
            </a:r>
          </a:p>
          <a:p>
            <a:pPr lvl="1"/>
            <a:r>
              <a:rPr lang="en-US" dirty="0"/>
              <a:t>Key latencies, throughputs and operations (e.g. </a:t>
            </a:r>
            <a:r>
              <a:rPr lang="en-US" dirty="0" err="1"/>
              <a:t>AllReduce</a:t>
            </a:r>
            <a:r>
              <a:rPr lang="en-US" dirty="0"/>
              <a:t>) are expected for 1 task per core/socket/node.</a:t>
            </a:r>
          </a:p>
          <a:p>
            <a:pPr lvl="1"/>
            <a:r>
              <a:rPr lang="en-US" dirty="0"/>
              <a:t>Suggested benchmarks are provided: </a:t>
            </a:r>
            <a:r>
              <a:rPr lang="en-US" b="1" dirty="0" err="1"/>
              <a:t>perftest</a:t>
            </a:r>
            <a:r>
              <a:rPr lang="en-US" b="1" dirty="0"/>
              <a:t>, </a:t>
            </a:r>
            <a:r>
              <a:rPr lang="en-US" b="1" dirty="0" err="1"/>
              <a:t>presta</a:t>
            </a:r>
            <a:r>
              <a:rPr lang="en-US" b="1" dirty="0"/>
              <a:t> </a:t>
            </a:r>
            <a:r>
              <a:rPr lang="en-US" dirty="0"/>
              <a:t>and </a:t>
            </a:r>
            <a:r>
              <a:rPr lang="en-US" b="1" dirty="0" err="1"/>
              <a:t>osu_mbw_mr</a:t>
            </a:r>
            <a:r>
              <a:rPr lang="en-US" dirty="0"/>
              <a:t>.</a:t>
            </a:r>
          </a:p>
        </p:txBody>
      </p:sp>
    </p:spTree>
    <p:extLst>
      <p:ext uri="{BB962C8B-B14F-4D97-AF65-F5344CB8AC3E}">
        <p14:creationId xmlns:p14="http://schemas.microsoft.com/office/powerpoint/2010/main" val="130225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75CC-46BB-A049-B70B-3F8066CAC54C}"/>
              </a:ext>
            </a:extLst>
          </p:cNvPr>
          <p:cNvSpPr>
            <a:spLocks noGrp="1"/>
          </p:cNvSpPr>
          <p:nvPr>
            <p:ph type="title"/>
          </p:nvPr>
        </p:nvSpPr>
        <p:spPr/>
        <p:txBody>
          <a:bodyPr/>
          <a:lstStyle/>
          <a:p>
            <a:r>
              <a:rPr lang="en-US" dirty="0"/>
              <a:t>General Benchmark Rules</a:t>
            </a:r>
          </a:p>
        </p:txBody>
      </p:sp>
      <p:sp>
        <p:nvSpPr>
          <p:cNvPr id="3" name="Content Placeholder 2">
            <a:extLst>
              <a:ext uri="{FF2B5EF4-FFF2-40B4-BE49-F238E27FC236}">
                <a16:creationId xmlns:a16="http://schemas.microsoft.com/office/drawing/2014/main" id="{D0AF26BC-DA46-3F4D-B635-E5E781809642}"/>
              </a:ext>
            </a:extLst>
          </p:cNvPr>
          <p:cNvSpPr>
            <a:spLocks noGrp="1"/>
          </p:cNvSpPr>
          <p:nvPr>
            <p:ph idx="1"/>
          </p:nvPr>
        </p:nvSpPr>
        <p:spPr/>
        <p:txBody>
          <a:bodyPr/>
          <a:lstStyle/>
          <a:p>
            <a:r>
              <a:rPr lang="en-US" dirty="0"/>
              <a:t>Benchmark codes should not be modified unless noted in benchmark descriptions</a:t>
            </a:r>
          </a:p>
          <a:p>
            <a:pPr lvl="1"/>
            <a:r>
              <a:rPr lang="en-US" dirty="0"/>
              <a:t>CTS-2 aims to run our codes well as they are written today with minimal effort by our application teams</a:t>
            </a:r>
          </a:p>
          <a:p>
            <a:r>
              <a:rPr lang="en-US" dirty="0"/>
              <a:t>Vendors are encouraged to use the best compiler and flags for each application</a:t>
            </a:r>
          </a:p>
          <a:p>
            <a:endParaRPr lang="en-US" dirty="0"/>
          </a:p>
          <a:p>
            <a:endParaRPr lang="en-US" dirty="0"/>
          </a:p>
        </p:txBody>
      </p:sp>
    </p:spTree>
    <p:extLst>
      <p:ext uri="{BB962C8B-B14F-4D97-AF65-F5344CB8AC3E}">
        <p14:creationId xmlns:p14="http://schemas.microsoft.com/office/powerpoint/2010/main" val="1571010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18282</TotalTime>
  <Words>1174</Words>
  <Application>Microsoft Macintosh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-webkit-standard</vt:lpstr>
      <vt:lpstr>Arial</vt:lpstr>
      <vt:lpstr>Calibri</vt:lpstr>
      <vt:lpstr>Calibri Light</vt:lpstr>
      <vt:lpstr>Cambria Math</vt:lpstr>
      <vt:lpstr>Open Sans</vt:lpstr>
      <vt:lpstr>Office Theme</vt:lpstr>
      <vt:lpstr>CTS-2 Vendor Benchmark Briefing</vt:lpstr>
      <vt:lpstr>High Level CTS-2 Goals</vt:lpstr>
      <vt:lpstr>Why we added benchmarks for CTS-2</vt:lpstr>
      <vt:lpstr>Benchmarking Philosophy</vt:lpstr>
      <vt:lpstr>Two Types of Benchmarks</vt:lpstr>
      <vt:lpstr>Mini-apps</vt:lpstr>
      <vt:lpstr>Performance Relative to CTS-1 </vt:lpstr>
      <vt:lpstr>Microbenchmarks</vt:lpstr>
      <vt:lpstr>General Benchmark Rules</vt:lpstr>
      <vt:lpstr>What We are Expecting</vt:lpstr>
      <vt:lpstr>PowerPoint Presentation</vt:lpstr>
      <vt:lpstr>PowerPoint Presentation</vt:lpstr>
      <vt:lpstr>Quicksilver</vt:lpstr>
      <vt:lpstr>SNAP</vt:lpstr>
      <vt:lpstr>Things not covered by our benchmarks</vt:lpstr>
      <vt:lpstr>Notes to the Vendors</vt:lpstr>
      <vt:lpstr>Questions and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CTS-2 Vendor Benchmark Briefing</dc:title>
  <dc:creator>Karlin, Ian</dc:creator>
  <cp:lastModifiedBy>Karlin, Ian</cp:lastModifiedBy>
  <cp:revision>31</cp:revision>
  <dcterms:created xsi:type="dcterms:W3CDTF">2019-05-03T00:52:29Z</dcterms:created>
  <dcterms:modified xsi:type="dcterms:W3CDTF">2019-05-21T22:27:12Z</dcterms:modified>
</cp:coreProperties>
</file>